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7"/>
  </p:sldMasterIdLst>
  <p:notesMasterIdLst>
    <p:notesMasterId r:id="rId33"/>
  </p:notesMasterIdLst>
  <p:handoutMasterIdLst>
    <p:handoutMasterId r:id="rId34"/>
  </p:handoutMasterIdLst>
  <p:sldIdLst>
    <p:sldId id="902" r:id="rId18"/>
    <p:sldId id="1085" r:id="rId19"/>
    <p:sldId id="1065" r:id="rId20"/>
    <p:sldId id="1079" r:id="rId21"/>
    <p:sldId id="1089" r:id="rId22"/>
    <p:sldId id="1069" r:id="rId23"/>
    <p:sldId id="1091" r:id="rId24"/>
    <p:sldId id="1094" r:id="rId25"/>
    <p:sldId id="1092" r:id="rId26"/>
    <p:sldId id="1093" r:id="rId27"/>
    <p:sldId id="1090" r:id="rId28"/>
    <p:sldId id="1070" r:id="rId29"/>
    <p:sldId id="1096" r:id="rId30"/>
    <p:sldId id="1095" r:id="rId31"/>
    <p:sldId id="1086" r:id="rId32"/>
  </p:sldIdLst>
  <p:sldSz cx="12198350" cy="6858000"/>
  <p:notesSz cx="7099300" cy="10234613"/>
  <p:custDataLst>
    <p:custData r:id="rId3"/>
    <p:tags r:id="rId35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3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2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  <p15:guide id="17" orient="horz" pos="663">
          <p15:clr>
            <a:srgbClr val="A4A3A4"/>
          </p15:clr>
        </p15:guide>
        <p15:guide id="18" orient="horz" pos="4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u, Yong" initials="HY" lastIdx="3" clrIdx="0">
    <p:extLst>
      <p:ext uri="{19B8F6BF-5375-455C-9EA6-DF929625EA0E}">
        <p15:presenceInfo xmlns:p15="http://schemas.microsoft.com/office/powerpoint/2012/main" userId="S-1-5-21-3530618289-4130249674-1136526561-370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DFDFC"/>
    <a:srgbClr val="FDFDFD"/>
    <a:srgbClr val="FDFEFD"/>
    <a:srgbClr val="FEFDFD"/>
    <a:srgbClr val="FEFEFD"/>
    <a:srgbClr val="FEFEFE"/>
    <a:srgbClr val="FEFFFE"/>
    <a:srgbClr val="FF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94931" autoAdjust="0"/>
  </p:normalViewPr>
  <p:slideViewPr>
    <p:cSldViewPr snapToObjects="1" showGuides="1">
      <p:cViewPr varScale="1">
        <p:scale>
          <a:sx n="110" d="100"/>
          <a:sy n="110" d="100"/>
        </p:scale>
        <p:origin x="1056" y="84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  <p:guide orient="horz" pos="3903"/>
        <p:guide orient="horz" pos="654"/>
        <p:guide orient="horz" pos="2452"/>
        <p:guide orient="horz" pos="2360"/>
        <p:guide orient="horz" pos="909"/>
        <p:guide orient="horz" pos="663"/>
        <p:guide orient="horz" pos="4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commentAuthors" Target="commentAuthors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customXml" Target="../../customXml/item10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customXml" Target="../../customXml/item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customXml" Target="../../customXml/item2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customXml" Target="../../customXml/item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1356" r="-4" b="2318"/>
          <a:stretch/>
        </p:blipFill>
        <p:spPr>
          <a:xfrm>
            <a:off x="-19247" y="-36000"/>
            <a:ext cx="12198350" cy="694877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2591" y="5907600"/>
            <a:ext cx="3276364" cy="324000"/>
          </a:xfrm>
        </p:spPr>
        <p:txBody>
          <a:bodyPr anchor="ctr" anchorCtr="0"/>
          <a:lstStyle>
            <a:lvl1pPr>
              <a:defRPr sz="1000" b="1" baseline="0"/>
            </a:lvl1pPr>
          </a:lstStyle>
          <a:p>
            <a:r>
              <a:rPr lang="en-US" noProof="0" dirty="0" smtClean="0"/>
              <a:t>Restricted © Mentor – A Siemens Business 2018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2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  <p:grpSp>
        <p:nvGrpSpPr>
          <p:cNvPr id="5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59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2" y="4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fr-FR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fr-FR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2" y="4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6768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440000"/>
            <a:ext cx="5472112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40" y="1440000"/>
            <a:ext cx="5472112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40000"/>
            <a:ext cx="5472112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9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9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9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9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3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3707916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 baseline="0">
                <a:solidFill>
                  <a:schemeClr val="tx1"/>
                </a:solidFill>
              </a:defRPr>
            </a:lvl1pPr>
            <a:lvl2pPr marL="1588" indent="0">
              <a:buNone/>
              <a:defRPr/>
            </a:lvl2pPr>
          </a:lstStyle>
          <a:p>
            <a:r>
              <a:rPr lang="en-US" noProof="0" dirty="0" smtClean="0"/>
              <a:t>Restricted © Mentor – A Siemens Business 2018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360045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0000"/>
            <a:ext cx="3600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2" y="1440000"/>
            <a:ext cx="3600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7063" y="1440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243640" y="1440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43640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6768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403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0000"/>
            <a:ext cx="403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259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2" y="1440000"/>
            <a:ext cx="2736775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40" y="1440000"/>
            <a:ext cx="2592387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00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3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grpSp>
        <p:nvGrpSpPr>
          <p:cNvPr id="11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2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29" y="4"/>
            <a:ext cx="12196545" cy="6857127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05375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1193800"/>
            <a:ext cx="12198350" cy="5035296"/>
          </a:xfrm>
        </p:spPr>
        <p:txBody>
          <a:bodyPr/>
          <a:lstStyle>
            <a:lvl1pPr marL="347472" indent="-347472">
              <a:spcBef>
                <a:spcPts val="850"/>
              </a:spcBef>
              <a:buClr>
                <a:srgbClr val="3769AC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1597025" indent="-153988">
              <a:buFont typeface="Arial" pitchFamily="34" charset="0"/>
              <a:buChar char="•"/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14873" y="6627283"/>
            <a:ext cx="6954871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0" y="6627283"/>
            <a:ext cx="512464" cy="228600"/>
          </a:xfrm>
          <a:prstGeom prst="rect">
            <a:avLst/>
          </a:prstGeom>
        </p:spPr>
        <p:txBody>
          <a:bodyPr/>
          <a:lstStyle/>
          <a:p>
            <a:fld id="{B8EE6C0D-8D49-4EF2-B5AB-91C9339EB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9232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>
            <a:fillRect/>
          </a:stretch>
        </p:blipFill>
        <p:spPr>
          <a:xfrm>
            <a:off x="0" y="0"/>
            <a:ext cx="12196800" cy="6858000"/>
          </a:xfrm>
          <a:prstGeom prst="rect">
            <a:avLst/>
          </a:prstGeom>
        </p:spPr>
      </p:pic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600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30804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3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" y="0"/>
            <a:ext cx="12196545" cy="6857128"/>
          </a:xfrm>
          <a:prstGeom prst="rect">
            <a:avLst/>
          </a:prstGeom>
        </p:spPr>
      </p:pic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3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fr-FR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2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0000"/>
            <a:ext cx="3887914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7" y="1440000"/>
            <a:ext cx="7539355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" y="0"/>
            <a:ext cx="12198350" cy="14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5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9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4.xml"/><Relationship Id="rId42" Type="http://schemas.openxmlformats.org/officeDocument/2006/relationships/tags" Target="../tags/tag12.xml"/><Relationship Id="rId47" Type="http://schemas.openxmlformats.org/officeDocument/2006/relationships/tags" Target="../tags/tag17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46" Type="http://schemas.openxmlformats.org/officeDocument/2006/relationships/tags" Target="../tags/tag16.xml"/><Relationship Id="rId59" Type="http://schemas.openxmlformats.org/officeDocument/2006/relationships/tags" Target="../tags/tag2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1.xml"/><Relationship Id="rId54" Type="http://schemas.openxmlformats.org/officeDocument/2006/relationships/tags" Target="../tags/tag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37" Type="http://schemas.openxmlformats.org/officeDocument/2006/relationships/tags" Target="../tags/tag7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53" Type="http://schemas.openxmlformats.org/officeDocument/2006/relationships/tags" Target="../tags/tag23.xml"/><Relationship Id="rId58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6.xml"/><Relationship Id="rId49" Type="http://schemas.openxmlformats.org/officeDocument/2006/relationships/tags" Target="../tags/tag19.xml"/><Relationship Id="rId57" Type="http://schemas.openxmlformats.org/officeDocument/2006/relationships/tags" Target="../tags/tag2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4" Type="http://schemas.openxmlformats.org/officeDocument/2006/relationships/tags" Target="../tags/tag14.xml"/><Relationship Id="rId52" Type="http://schemas.openxmlformats.org/officeDocument/2006/relationships/tags" Target="../tags/tag22.xml"/><Relationship Id="rId60" Type="http://schemas.openxmlformats.org/officeDocument/2006/relationships/tags" Target="../tags/tag3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56" Type="http://schemas.openxmlformats.org/officeDocument/2006/relationships/tags" Target="../tags/tag2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2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7063" y="1441451"/>
            <a:ext cx="8208962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 userDrawn="1">
            <p:custDataLst>
              <p:tags r:id="rId57"/>
            </p:custDataLst>
          </p:nvPr>
        </p:nvSpPr>
        <p:spPr bwMode="auto">
          <a:xfrm>
            <a:off x="2" y="6200778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 smtClean="0">
                <a:solidFill>
                  <a:srgbClr val="879BAA"/>
                </a:solidFill>
              </a:rPr>
              <a:t>Restricted © Mentor – A Siemens</a:t>
            </a:r>
            <a:r>
              <a:rPr lang="en-US" sz="1000" b="1" baseline="0" noProof="0" dirty="0" smtClean="0">
                <a:solidFill>
                  <a:srgbClr val="879BAA"/>
                </a:solidFill>
              </a:rPr>
              <a:t> Business </a:t>
            </a:r>
            <a:r>
              <a:rPr lang="en-US" sz="1000" b="1" noProof="0" dirty="0" smtClean="0">
                <a:solidFill>
                  <a:srgbClr val="879BAA"/>
                </a:solidFill>
              </a:rPr>
              <a:t> 2019</a:t>
            </a:r>
            <a:endParaRPr lang="en-US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 userDrawn="1">
            <p:custDataLst>
              <p:tags r:id="rId58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2019/03</a:t>
            </a:r>
          </a:p>
        </p:txBody>
      </p:sp>
      <p:sp>
        <p:nvSpPr>
          <p:cNvPr id="65" name="cdtTextBox 11 Id18"/>
          <p:cNvSpPr txBox="1"/>
          <p:nvPr userDrawn="1">
            <p:custDataLst>
              <p:tags r:id="rId59"/>
            </p:custDataLst>
          </p:nvPr>
        </p:nvSpPr>
        <p:spPr>
          <a:xfrm>
            <a:off x="2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 userDrawn="1">
            <p:custDataLst>
              <p:tags r:id="rId60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chemeClr val="tx1"/>
                </a:solidFill>
              </a:rPr>
              <a:t>Mentor</a:t>
            </a:r>
            <a:r>
              <a:rPr lang="de-DE" sz="1000" baseline="0" noProof="0" dirty="0" smtClean="0">
                <a:solidFill>
                  <a:schemeClr val="tx1"/>
                </a:solidFill>
              </a:rPr>
              <a:t> - ABU</a:t>
            </a:r>
            <a:endParaRPr lang="de-DE" sz="1000" noProof="0" dirty="0" smtClean="0">
              <a:solidFill>
                <a:schemeClr val="tx1"/>
              </a:solidFill>
            </a:endParaRPr>
          </a:p>
        </p:txBody>
      </p:sp>
      <p:grpSp>
        <p:nvGrpSpPr>
          <p:cNvPr id="67" name="Gruppieren 66"/>
          <p:cNvGrpSpPr/>
          <p:nvPr userDrawn="1"/>
        </p:nvGrpSpPr>
        <p:grpSpPr>
          <a:xfrm>
            <a:off x="-215998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8" r:id="rId3"/>
    <p:sldLayoutId id="2147483709" r:id="rId4"/>
    <p:sldLayoutId id="2147483710" r:id="rId5"/>
    <p:sldLayoutId id="2147483711" r:id="rId6"/>
    <p:sldLayoutId id="2147483703" r:id="rId7"/>
    <p:sldLayoutId id="2147483679" r:id="rId8"/>
    <p:sldLayoutId id="2147483695" r:id="rId9"/>
    <p:sldLayoutId id="2147483705" r:id="rId10"/>
    <p:sldLayoutId id="2147483706" r:id="rId11"/>
    <p:sldLayoutId id="2147483713" r:id="rId12"/>
    <p:sldLayoutId id="2147483712" r:id="rId13"/>
    <p:sldLayoutId id="2147483670" r:id="rId14"/>
    <p:sldLayoutId id="2147483692" r:id="rId15"/>
    <p:sldLayoutId id="2147483696" r:id="rId16"/>
    <p:sldLayoutId id="2147483707" r:id="rId17"/>
    <p:sldLayoutId id="2147483715" r:id="rId18"/>
    <p:sldLayoutId id="2147483683" r:id="rId19"/>
    <p:sldLayoutId id="2147483681" r:id="rId20"/>
    <p:sldLayoutId id="2147483697" r:id="rId21"/>
    <p:sldLayoutId id="2147483691" r:id="rId22"/>
    <p:sldLayoutId id="2147483693" r:id="rId23"/>
    <p:sldLayoutId id="2147483684" r:id="rId24"/>
    <p:sldLayoutId id="2147483685" r:id="rId25"/>
    <p:sldLayoutId id="2147483694" r:id="rId26"/>
    <p:sldLayoutId id="2147483686" r:id="rId27"/>
    <p:sldLayoutId id="2147483688" r:id="rId28"/>
    <p:sldLayoutId id="2147483704" r:id="rId29"/>
    <p:sldLayoutId id="2147483716" r:id="rId30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msg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27063" y="4323956"/>
            <a:ext cx="10476668" cy="1478539"/>
          </a:xfrm>
        </p:spPr>
        <p:txBody>
          <a:bodyPr/>
          <a:lstStyle/>
          <a:p>
            <a:pPr algn="r"/>
            <a:r>
              <a:rPr lang="zh-CN" altLang="en-US" sz="3600" dirty="0" smtClean="0"/>
              <a:t>西门子</a:t>
            </a:r>
            <a:r>
              <a:rPr lang="en-US" altLang="zh-CN" sz="3600" dirty="0" smtClean="0"/>
              <a:t>Mentor </a:t>
            </a:r>
            <a:r>
              <a:rPr lang="en-US" sz="3600" dirty="0" smtClean="0"/>
              <a:t>DRS360 </a:t>
            </a:r>
            <a:r>
              <a:rPr lang="en-US" altLang="zh-CN" sz="3600" dirty="0" smtClean="0"/>
              <a:t>AD </a:t>
            </a:r>
            <a:r>
              <a:rPr lang="en-US" altLang="zh-CN" sz="3600" dirty="0" err="1" smtClean="0"/>
              <a:t>LoLa</a:t>
            </a:r>
            <a:r>
              <a:rPr lang="zh-CN" altLang="en-US" sz="3600" dirty="0" smtClean="0"/>
              <a:t>介绍</a:t>
            </a:r>
            <a:r>
              <a:rPr lang="en-US" altLang="zh-CN" sz="3600" smtClean="0"/>
              <a:t>1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	</a:t>
            </a:r>
            <a:r>
              <a:rPr lang="zh-CN" altLang="en-US" sz="2800" dirty="0" smtClean="0"/>
              <a:t>中国区</a:t>
            </a:r>
            <a:r>
              <a:rPr lang="en-US" altLang="zh-CN" sz="2800" dirty="0" smtClean="0"/>
              <a:t>ABU</a:t>
            </a:r>
            <a:r>
              <a:rPr lang="zh-CN" altLang="en-US" sz="2800" dirty="0" smtClean="0"/>
              <a:t>工程技术中心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侯勇</a:t>
            </a:r>
            <a:endParaRPr lang="en-US" sz="2800" b="0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627063" y="5907600"/>
            <a:ext cx="6768256" cy="324000"/>
          </a:xfrm>
        </p:spPr>
        <p:txBody>
          <a:bodyPr/>
          <a:lstStyle/>
          <a:p>
            <a:r>
              <a:rPr lang="en-US" noProof="0" dirty="0" smtClean="0"/>
              <a:t>Realize innovation.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Mentor – A Siemens Business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5" name="Picture 4" descr="Mentor-ASB-Logo-Color-Hi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57" y="1736812"/>
            <a:ext cx="2096839" cy="59690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LoLa</a:t>
            </a:r>
            <a:r>
              <a:rPr lang="en-US" altLang="zh-CN" dirty="0"/>
              <a:t>: </a:t>
            </a:r>
            <a:r>
              <a:rPr lang="en-US" altLang="zh-CN" dirty="0" smtClean="0"/>
              <a:t>Hello World: </a:t>
            </a:r>
            <a:r>
              <a:rPr lang="en-US" altLang="zh-CN" dirty="0" err="1" smtClean="0"/>
              <a:t>lola_init</a:t>
            </a:r>
            <a:r>
              <a:rPr lang="en-US" altLang="zh-CN" dirty="0" smtClean="0"/>
              <a:t>()</a:t>
            </a:r>
            <a:endParaRPr 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1" y="1056178"/>
            <a:ext cx="5832648" cy="5248634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 bwMode="auto">
          <a:xfrm flipV="1">
            <a:off x="6099177" y="3534284"/>
            <a:ext cx="2184952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40" y="1628800"/>
            <a:ext cx="2908678" cy="43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LoLa</a:t>
            </a:r>
            <a:r>
              <a:rPr lang="en-US" altLang="zh-CN" dirty="0"/>
              <a:t>: </a:t>
            </a:r>
            <a:r>
              <a:rPr lang="en-US" altLang="zh-CN" dirty="0" smtClean="0"/>
              <a:t>Hello World: </a:t>
            </a:r>
            <a:r>
              <a:rPr lang="en-US" altLang="zh-CN" dirty="0" err="1" smtClean="0"/>
              <a:t>lola_run</a:t>
            </a:r>
            <a:r>
              <a:rPr lang="en-US" altLang="zh-CN" dirty="0" smtClean="0"/>
              <a:t>()</a:t>
            </a:r>
            <a:endParaRPr 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12198350" cy="59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LoLa</a:t>
            </a:r>
            <a:r>
              <a:rPr lang="en-US" dirty="0" smtClean="0"/>
              <a:t>: Hello World - Startup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3996"/>
            <a:ext cx="12198349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842591" y="1196752"/>
            <a:ext cx="3204356" cy="82809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 Process (node) including</a:t>
            </a: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1200" dirty="0" err="1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Msg</a:t>
            </a: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Dispatcher thread,</a:t>
            </a: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Console thread,</a:t>
            </a: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 Reactor thread</a:t>
            </a:r>
            <a:endParaRPr lang="zh-CN" altLang="en-US" sz="12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1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LoLa</a:t>
            </a:r>
            <a:r>
              <a:rPr lang="en-US" dirty="0" smtClean="0"/>
              <a:t> Message: send message: </a:t>
            </a:r>
            <a:r>
              <a:rPr lang="en-US" dirty="0" err="1" smtClean="0"/>
              <a:t>outPorts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22260" y="1474542"/>
            <a:ext cx="466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Using </a:t>
            </a:r>
            <a:r>
              <a:rPr lang="en-US" altLang="zh-CN" sz="1200" b="1" dirty="0" err="1" smtClean="0">
                <a:solidFill>
                  <a:srgbClr val="00646E"/>
                </a:solidFill>
                <a:ea typeface="+mj-ea"/>
                <a:cs typeface="Arial" pitchFamily="34" charset="0"/>
              </a:rPr>
              <a:t>outPorts</a:t>
            </a:r>
            <a:r>
              <a:rPr lang="en-US" altLang="zh-CN" sz="1200" b="1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 index, route to the proper </a:t>
            </a:r>
            <a:r>
              <a:rPr lang="en-US" altLang="zh-CN" sz="1200" b="1" dirty="0" smtClean="0">
                <a:solidFill>
                  <a:srgbClr val="00646E"/>
                </a:solidFill>
                <a:cs typeface="Arial" pitchFamily="34" charset="0"/>
              </a:rPr>
              <a:t>component </a:t>
            </a:r>
            <a:r>
              <a:rPr lang="en-US" altLang="zh-CN" sz="1200" b="1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handler  </a:t>
            </a:r>
            <a:endParaRPr lang="en-US" altLang="zh-CN" sz="1200" b="1" i="1" u="sng" dirty="0">
              <a:solidFill>
                <a:srgbClr val="00646E"/>
              </a:solidFill>
              <a:ea typeface="+mj-ea"/>
              <a:cs typeface="Arial" pitchFamily="34" charset="0"/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rgbClr val="000000"/>
              </a:solidFill>
              <a:latin typeface="+mj-lt"/>
              <a:ea typeface="Gulim" panose="020B0600000101010101" pitchFamily="34" charset="-127"/>
              <a:cs typeface="Aparajita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 rot="890372">
            <a:off x="4468894" y="2879514"/>
            <a:ext cx="1613807" cy="377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User defined port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06" y="1181573"/>
            <a:ext cx="5400675" cy="2219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6" y="4196486"/>
            <a:ext cx="8928992" cy="2171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2" y="3261638"/>
            <a:ext cx="5292282" cy="8096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V="1">
            <a:off x="3686907" y="3261638"/>
            <a:ext cx="2592288" cy="12834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569" y="3261638"/>
            <a:ext cx="4470597" cy="1365592"/>
          </a:xfrm>
          <a:prstGeom prst="rect">
            <a:avLst/>
          </a:prstGeom>
        </p:spPr>
      </p:pic>
      <p:cxnSp>
        <p:nvCxnSpPr>
          <p:cNvPr id="20" name="直接箭头连接符 19"/>
          <p:cNvCxnSpPr>
            <a:endCxn id="16" idx="0"/>
          </p:cNvCxnSpPr>
          <p:nvPr/>
        </p:nvCxnSpPr>
        <p:spPr bwMode="auto">
          <a:xfrm>
            <a:off x="8583451" y="1642071"/>
            <a:ext cx="958417" cy="161956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矩形 22"/>
          <p:cNvSpPr/>
          <p:nvPr/>
        </p:nvSpPr>
        <p:spPr bwMode="auto">
          <a:xfrm>
            <a:off x="2040849" y="4486774"/>
            <a:ext cx="3986318" cy="140456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716390" y="1510674"/>
            <a:ext cx="3986318" cy="140456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397461" y="3473196"/>
            <a:ext cx="4102313" cy="85590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3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LoLa</a:t>
            </a:r>
            <a:r>
              <a:rPr lang="en-US" dirty="0" smtClean="0"/>
              <a:t> Message: Handle message: </a:t>
            </a:r>
            <a:r>
              <a:rPr lang="en-US" dirty="0" err="1" smtClean="0"/>
              <a:t>inPorts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53" y="1232756"/>
            <a:ext cx="5669228" cy="34131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6009" y="1037840"/>
            <a:ext cx="5055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Route to the proper </a:t>
            </a:r>
            <a:r>
              <a:rPr lang="en-US" altLang="zh-CN" sz="1200" b="1" dirty="0" smtClean="0">
                <a:solidFill>
                  <a:srgbClr val="00646E"/>
                </a:solidFill>
                <a:cs typeface="Arial" pitchFamily="34" charset="0"/>
              </a:rPr>
              <a:t>message </a:t>
            </a:r>
            <a:r>
              <a:rPr lang="en-US" altLang="zh-CN" sz="1200" b="1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handler  using </a:t>
            </a:r>
            <a:r>
              <a:rPr lang="en-US" altLang="zh-CN" sz="1200" b="1" dirty="0" err="1" smtClean="0">
                <a:solidFill>
                  <a:srgbClr val="00646E"/>
                </a:solidFill>
                <a:ea typeface="+mj-ea"/>
                <a:cs typeface="Arial" pitchFamily="34" charset="0"/>
              </a:rPr>
              <a:t>inPorts</a:t>
            </a:r>
            <a:endParaRPr lang="en-US" altLang="zh-CN" sz="1200" b="1" i="1" u="sng" dirty="0">
              <a:solidFill>
                <a:srgbClr val="00646E"/>
              </a:solidFill>
              <a:ea typeface="+mj-ea"/>
              <a:cs typeface="Arial" pitchFamily="34" charset="0"/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rgbClr val="000000"/>
              </a:solidFill>
              <a:latin typeface="+mj-lt"/>
              <a:ea typeface="Gulim" panose="020B0600000101010101" pitchFamily="34" charset="-127"/>
              <a:cs typeface="Aparajita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2" y="3761147"/>
            <a:ext cx="5289439" cy="2908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3" y="1817365"/>
            <a:ext cx="5652480" cy="194378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>
            <a:off x="3686907" y="2744924"/>
            <a:ext cx="2808312" cy="72008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 flipV="1">
            <a:off x="4551003" y="4365104"/>
            <a:ext cx="1944216" cy="18002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 bwMode="auto">
          <a:xfrm rot="890372">
            <a:off x="4468894" y="2879514"/>
            <a:ext cx="1613807" cy="377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User defined port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 rot="21416908">
            <a:off x="4735692" y="4105573"/>
            <a:ext cx="1008112" cy="377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Global port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8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LoLa</a:t>
            </a:r>
            <a:r>
              <a:rPr lang="en-US" dirty="0" smtClean="0"/>
              <a:t> Message data structure-2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772" y="3503902"/>
            <a:ext cx="8424936" cy="2829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15" y="1439999"/>
            <a:ext cx="9037004" cy="11074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 flipH="1" flipV="1">
            <a:off x="5920629" y="1844825"/>
            <a:ext cx="430574" cy="1656183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矩形 11"/>
          <p:cNvSpPr/>
          <p:nvPr/>
        </p:nvSpPr>
        <p:spPr bwMode="auto">
          <a:xfrm>
            <a:off x="6099177" y="1700808"/>
            <a:ext cx="3888430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直接箭头连接符 12"/>
          <p:cNvCxnSpPr>
            <a:stCxn id="14" idx="0"/>
          </p:cNvCxnSpPr>
          <p:nvPr/>
        </p:nvCxnSpPr>
        <p:spPr bwMode="auto">
          <a:xfrm flipH="1" flipV="1">
            <a:off x="9561645" y="1916833"/>
            <a:ext cx="1182046" cy="89145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 bwMode="auto">
          <a:xfrm>
            <a:off x="9987607" y="2808284"/>
            <a:ext cx="1512168" cy="6480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Pool ID is generated in </a:t>
            </a:r>
            <a:r>
              <a:rPr lang="en-US" altLang="zh-CN" sz="900" dirty="0" err="1" smtClean="0">
                <a:solidFill>
                  <a:srgbClr val="0000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hello_world_demo.c</a:t>
            </a:r>
            <a:endParaRPr lang="zh-CN" altLang="en-US" sz="900" dirty="0" smtClean="0">
              <a:solidFill>
                <a:srgbClr val="0000FF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855260" y="5973891"/>
            <a:ext cx="1359768" cy="2975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Initialize the  </a:t>
            </a:r>
            <a:r>
              <a:rPr lang="en-US" altLang="zh-CN" sz="900" dirty="0" err="1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msgId</a:t>
            </a:r>
            <a:endParaRPr lang="zh-CN" altLang="en-US" sz="900" dirty="0" smtClean="0">
              <a:solidFill>
                <a:srgbClr val="0000FF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H="1" flipV="1">
            <a:off x="6675241" y="5321545"/>
            <a:ext cx="360038" cy="65234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/>
          <p:cNvSpPr/>
          <p:nvPr/>
        </p:nvSpPr>
        <p:spPr bwMode="auto">
          <a:xfrm>
            <a:off x="3074839" y="5229200"/>
            <a:ext cx="3960440" cy="12834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DRS360™ </a:t>
            </a:r>
            <a:r>
              <a:rPr lang="zh-CN" altLang="en-US" dirty="0"/>
              <a:t>四大</a:t>
            </a:r>
            <a:r>
              <a:rPr lang="en-US" altLang="zh-CN" dirty="0"/>
              <a:t>IP</a:t>
            </a:r>
            <a:r>
              <a:rPr lang="zh-CN" altLang="en-US" dirty="0"/>
              <a:t> 之： </a:t>
            </a:r>
            <a:r>
              <a:rPr lang="en-US" altLang="zh-CN" dirty="0" err="1"/>
              <a:t>LoLa</a:t>
            </a:r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低延迟数据处理框架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5" y="3501008"/>
            <a:ext cx="3492388" cy="205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Content Placeholder 3"/>
          <p:cNvSpPr>
            <a:spLocks noGrp="1"/>
          </p:cNvSpPr>
          <p:nvPr>
            <p:ph sz="half" idx="1"/>
          </p:nvPr>
        </p:nvSpPr>
        <p:spPr>
          <a:xfrm>
            <a:off x="2966827" y="1556792"/>
            <a:ext cx="5993596" cy="1584176"/>
          </a:xfrm>
          <a:ln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5"/>
              </a:buClr>
            </a:pPr>
            <a:endParaRPr lang="en-US" altLang="zh-CN" sz="2600" b="1" kern="12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Arial"/>
            </a:endParaRPr>
          </a:p>
          <a:p>
            <a:pPr algn="ctr">
              <a:buClr>
                <a:schemeClr val="accent5"/>
              </a:buClr>
            </a:pPr>
            <a:r>
              <a:rPr lang="zh-CN" altLang="en-US" sz="2600" b="1" kern="1200" dirty="0" smtClean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   </a:t>
            </a:r>
            <a:r>
              <a:rPr lang="en-US" altLang="zh-CN" sz="2600" b="1" kern="1200" dirty="0" err="1" smtClean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LoLa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低延迟数据通讯框架</a:t>
            </a:r>
            <a:endParaRPr lang="en-US" altLang="zh-CN" sz="2600" b="1" kern="1200" dirty="0">
              <a:solidFill>
                <a:schemeClr val="tx1"/>
              </a:solidFill>
              <a:latin typeface="+mj-lt"/>
              <a:ea typeface="楷体" panose="02010609060101010101" pitchFamily="49" charset="-122"/>
              <a:cs typeface="Arial"/>
            </a:endParaRPr>
          </a:p>
          <a:p>
            <a:pPr algn="ctr">
              <a:buClr>
                <a:schemeClr val="accent5"/>
              </a:buClr>
            </a:pP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   </a:t>
            </a:r>
            <a:r>
              <a:rPr lang="en-US" altLang="zh-CN" sz="2600" b="1" kern="1200" dirty="0" err="1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LoLa</a:t>
            </a: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  (Low Latency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 </a:t>
            </a: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framework</a:t>
            </a:r>
            <a:r>
              <a:rPr lang="en-US" altLang="zh-CN" sz="2600" b="1" kern="1200" dirty="0" smtClean="0">
                <a:solidFill>
                  <a:schemeClr val="tx1"/>
                </a:solidFill>
                <a:latin typeface="+mj-lt"/>
                <a:ea typeface="楷体" panose="02010609060101010101" pitchFamily="49" charset="-122"/>
                <a:cs typeface="Arial"/>
              </a:rPr>
              <a:t>)</a:t>
            </a:r>
            <a:endParaRPr lang="en-US" sz="2600" b="1" kern="1200" dirty="0">
              <a:solidFill>
                <a:schemeClr val="tx1"/>
              </a:solidFill>
              <a:ea typeface="楷体" panose="02010609060101010101" pitchFamily="49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511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DRS360</a:t>
            </a:r>
            <a:r>
              <a:rPr lang="en-US" altLang="zh-CN" dirty="0" smtClean="0"/>
              <a:t>™</a:t>
            </a:r>
            <a:r>
              <a:rPr lang="zh-CN" altLang="en-US" dirty="0" smtClean="0"/>
              <a:t>四</a:t>
            </a:r>
            <a:r>
              <a:rPr lang="zh-CN" altLang="en-US" dirty="0"/>
              <a:t>大</a:t>
            </a:r>
            <a:r>
              <a:rPr lang="en-US" altLang="zh-CN" dirty="0"/>
              <a:t>IP</a:t>
            </a:r>
            <a:r>
              <a:rPr lang="zh-CN" altLang="en-US" dirty="0"/>
              <a:t> 之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LoLa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  <a:r>
              <a:rPr lang="zh-CN" altLang="en-US" kern="12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软件架构图</a:t>
            </a:r>
            <a:r>
              <a:rPr lang="en-US" altLang="zh-CN" kern="12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kern="12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en-US" kern="1200" dirty="0">
              <a:solidFill>
                <a:schemeClr val="accent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7" name="Down Arrow 106"/>
          <p:cNvSpPr/>
          <p:nvPr/>
        </p:nvSpPr>
        <p:spPr>
          <a:xfrm>
            <a:off x="1910864" y="1422669"/>
            <a:ext cx="484633" cy="2470426"/>
          </a:xfrm>
          <a:prstGeom prst="downArrow">
            <a:avLst/>
          </a:prstGeom>
          <a:solidFill>
            <a:srgbClr val="45C5FE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LoLa Build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663328" y="1359423"/>
            <a:ext cx="7429960" cy="1519508"/>
            <a:chOff x="2663328" y="1500470"/>
            <a:chExt cx="7429960" cy="1519508"/>
          </a:xfrm>
        </p:grpSpPr>
        <p:sp>
          <p:nvSpPr>
            <p:cNvPr id="61" name="Rounded Rectangle 60"/>
            <p:cNvSpPr/>
            <p:nvPr/>
          </p:nvSpPr>
          <p:spPr>
            <a:xfrm>
              <a:off x="2663328" y="1500470"/>
              <a:ext cx="6267343" cy="1519508"/>
            </a:xfrm>
            <a:prstGeom prst="round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t" anchorCtr="0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Framework System Description Language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664898" y="1816800"/>
              <a:ext cx="1675379" cy="1115771"/>
              <a:chOff x="1465582" y="883209"/>
              <a:chExt cx="1569434" cy="1115771"/>
            </a:xfrm>
          </p:grpSpPr>
          <p:sp>
            <p:nvSpPr>
              <p:cNvPr id="79" name="Rectangle 78"/>
              <p:cNvSpPr/>
              <p:nvPr/>
            </p:nvSpPr>
            <p:spPr>
              <a:xfrm rot="16200000">
                <a:off x="1692413" y="656378"/>
                <a:ext cx="1115771" cy="1569434"/>
              </a:xfrm>
              <a:prstGeom prst="rect">
                <a:avLst/>
              </a:prstGeom>
              <a:solidFill>
                <a:srgbClr val="45C5FE"/>
              </a:solidFill>
              <a:ln w="1905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LoLa </a:t>
                </a:r>
                <a:r>
                  <a:rPr kumimoji="0" lang="en-US" sz="1400" b="0" i="0" u="none" strike="noStrike" kern="0" cap="none" spc="0" normalizeH="0" baseline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Pkg</a:t>
                </a: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B</a:t>
                </a: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1791710" y="954735"/>
                <a:ext cx="1186665" cy="974284"/>
              </a:xfrm>
              <a:prstGeom prst="round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lIns="0" rIns="0" rtlCol="0" anchor="t" anchorCtr="0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Component B</a:t>
                </a: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2395993" y="1587527"/>
                <a:ext cx="582381" cy="244748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FCDL</a:t>
                </a: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791710" y="1594503"/>
                <a:ext cx="546730" cy="231873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FTDL</a:t>
                </a: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791710" y="1267933"/>
                <a:ext cx="1191566" cy="265246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Algorithm source 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6440861" y="1799381"/>
              <a:ext cx="5854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400" b="1" dirty="0" smtClean="0">
                  <a:solidFill>
                    <a:srgbClr val="FFFFFF"/>
                  </a:solidFill>
                  <a:latin typeface="Calibri"/>
                  <a:ea typeface="+mn-ea"/>
                </a:rPr>
                <a:t>…</a:t>
              </a:r>
              <a:endParaRPr lang="en-US" sz="4400" b="1" dirty="0">
                <a:solidFill>
                  <a:srgbClr val="FFFFFF"/>
                </a:solidFill>
                <a:latin typeface="Calibri"/>
                <a:ea typeface="+mn-ea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7126863" y="1821498"/>
              <a:ext cx="1675379" cy="1115771"/>
              <a:chOff x="1465582" y="883209"/>
              <a:chExt cx="1569434" cy="1115771"/>
            </a:xfrm>
          </p:grpSpPr>
          <p:sp>
            <p:nvSpPr>
              <p:cNvPr id="96" name="Rectangle 95"/>
              <p:cNvSpPr/>
              <p:nvPr/>
            </p:nvSpPr>
            <p:spPr>
              <a:xfrm rot="16200000">
                <a:off x="1692413" y="656378"/>
                <a:ext cx="1115771" cy="1569434"/>
              </a:xfrm>
              <a:prstGeom prst="rect">
                <a:avLst/>
              </a:prstGeom>
              <a:solidFill>
                <a:srgbClr val="45C5FE"/>
              </a:solidFill>
              <a:ln w="1905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LoLa </a:t>
                </a:r>
                <a:r>
                  <a:rPr kumimoji="0" lang="en-US" sz="1400" b="0" i="0" u="none" strike="noStrike" kern="0" cap="none" spc="0" normalizeH="0" baseline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Pkg</a:t>
                </a: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Z</a:t>
                </a: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1791710" y="954735"/>
                <a:ext cx="1186665" cy="974284"/>
              </a:xfrm>
              <a:prstGeom prst="round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lIns="0" rIns="0" rtlCol="0" anchor="t" anchorCtr="0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Component Z</a:t>
                </a:r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2395993" y="1587527"/>
                <a:ext cx="582381" cy="244748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FCDL</a:t>
                </a: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1791710" y="1594503"/>
                <a:ext cx="546730" cy="231873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FTDL</a:t>
                </a:r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1791710" y="1267933"/>
                <a:ext cx="1191566" cy="265246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Algorithm source </a:t>
                </a: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2803616" y="1821498"/>
              <a:ext cx="1675379" cy="1103095"/>
              <a:chOff x="1498469" y="868309"/>
              <a:chExt cx="1569434" cy="1103095"/>
            </a:xfrm>
          </p:grpSpPr>
          <p:sp>
            <p:nvSpPr>
              <p:cNvPr id="102" name="Rectangle 101"/>
              <p:cNvSpPr/>
              <p:nvPr/>
            </p:nvSpPr>
            <p:spPr>
              <a:xfrm rot="16200000">
                <a:off x="1731638" y="635140"/>
                <a:ext cx="1103095" cy="1569434"/>
              </a:xfrm>
              <a:prstGeom prst="rect">
                <a:avLst/>
              </a:prstGeom>
              <a:solidFill>
                <a:srgbClr val="45C5FE"/>
              </a:solidFill>
              <a:ln w="1905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LoLa </a:t>
                </a:r>
                <a:r>
                  <a:rPr kumimoji="0" lang="en-US" sz="1400" b="0" i="0" u="none" strike="noStrike" kern="0" cap="none" spc="0" normalizeH="0" baseline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Pkg</a:t>
                </a: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</a:t>
                </a:r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1791710" y="954735"/>
                <a:ext cx="1186665" cy="974284"/>
              </a:xfrm>
              <a:prstGeom prst="round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lIns="0" rIns="0" rtlCol="0" anchor="t" anchorCtr="0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Component A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395993" y="1587527"/>
                <a:ext cx="582381" cy="244748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FCDL</a:t>
                </a: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1791710" y="1594503"/>
                <a:ext cx="546730" cy="231873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FTDL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791710" y="1267933"/>
                <a:ext cx="1191566" cy="265246"/>
              </a:xfrm>
              <a:prstGeom prst="round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Algorithm source </a:t>
                </a: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9294671" y="2088260"/>
              <a:ext cx="798617" cy="70788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User</a:t>
              </a:r>
              <a:b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</a:b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Space</a:t>
              </a:r>
              <a:endParaRPr lang="en-US" sz="2000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594938" y="2878930"/>
            <a:ext cx="8744026" cy="1043072"/>
            <a:chOff x="1594938" y="3019977"/>
            <a:chExt cx="8744026" cy="104307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594938" y="3235253"/>
              <a:ext cx="857099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</p:cxnSp>
        <p:sp>
          <p:nvSpPr>
            <p:cNvPr id="63" name="Rectangle 62"/>
            <p:cNvSpPr/>
            <p:nvPr/>
          </p:nvSpPr>
          <p:spPr>
            <a:xfrm>
              <a:off x="2663328" y="3405124"/>
              <a:ext cx="1780560" cy="285862"/>
            </a:xfrm>
            <a:prstGeom prst="rect">
              <a:avLst/>
            </a:prstGeom>
            <a:gradFill rotWithShape="1">
              <a:gsLst>
                <a:gs pos="0">
                  <a:srgbClr val="45C5FE">
                    <a:lumMod val="110000"/>
                    <a:satMod val="105000"/>
                    <a:tint val="67000"/>
                  </a:srgbClr>
                </a:gs>
                <a:gs pos="50000">
                  <a:srgbClr val="45C5FE">
                    <a:lumMod val="105000"/>
                    <a:satMod val="103000"/>
                    <a:tint val="73000"/>
                  </a:srgbClr>
                </a:gs>
                <a:gs pos="100000">
                  <a:srgbClr val="45C5F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5C5FE"/>
              </a:solidFill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Cmp</a:t>
              </a: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A Interface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663328" y="3750487"/>
              <a:ext cx="3994869" cy="286621"/>
            </a:xfrm>
            <a:prstGeom prst="rect">
              <a:avLst/>
            </a:prstGeom>
            <a:gradFill rotWithShape="1">
              <a:gsLst>
                <a:gs pos="0">
                  <a:srgbClr val="45C5FE">
                    <a:lumMod val="110000"/>
                    <a:satMod val="105000"/>
                    <a:tint val="67000"/>
                  </a:srgbClr>
                </a:gs>
                <a:gs pos="50000">
                  <a:srgbClr val="45C5FE">
                    <a:lumMod val="105000"/>
                    <a:satMod val="103000"/>
                    <a:tint val="73000"/>
                  </a:srgbClr>
                </a:gs>
                <a:gs pos="100000">
                  <a:srgbClr val="45C5F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5C5FE"/>
              </a:solidFill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Runtime Instance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663328" y="3096612"/>
              <a:ext cx="6267343" cy="247165"/>
            </a:xfrm>
            <a:prstGeom prst="rect">
              <a:avLst/>
            </a:prstGeom>
            <a:solidFill>
              <a:srgbClr val="45C5FE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LoLa Code Generator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564054" y="3405124"/>
              <a:ext cx="1780560" cy="285862"/>
            </a:xfrm>
            <a:prstGeom prst="rect">
              <a:avLst/>
            </a:prstGeom>
            <a:gradFill rotWithShape="1">
              <a:gsLst>
                <a:gs pos="0">
                  <a:srgbClr val="45C5FE">
                    <a:lumMod val="110000"/>
                    <a:satMod val="105000"/>
                    <a:tint val="67000"/>
                  </a:srgbClr>
                </a:gs>
                <a:gs pos="50000">
                  <a:srgbClr val="45C5FE">
                    <a:lumMod val="105000"/>
                    <a:satMod val="103000"/>
                    <a:tint val="73000"/>
                  </a:srgbClr>
                </a:gs>
                <a:gs pos="100000">
                  <a:srgbClr val="45C5F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5C5FE"/>
              </a:solidFill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Cmp</a:t>
              </a: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B Interface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142384" y="3405124"/>
              <a:ext cx="1780560" cy="285862"/>
            </a:xfrm>
            <a:prstGeom prst="rect">
              <a:avLst/>
            </a:prstGeom>
            <a:gradFill rotWithShape="1">
              <a:gsLst>
                <a:gs pos="0">
                  <a:srgbClr val="45C5FE">
                    <a:lumMod val="110000"/>
                    <a:satMod val="105000"/>
                    <a:tint val="67000"/>
                  </a:srgbClr>
                </a:gs>
                <a:gs pos="50000">
                  <a:srgbClr val="45C5FE">
                    <a:lumMod val="105000"/>
                    <a:satMod val="103000"/>
                    <a:tint val="73000"/>
                  </a:srgbClr>
                </a:gs>
                <a:gs pos="100000">
                  <a:srgbClr val="45C5F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5C5FE"/>
              </a:solidFill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Cmp</a:t>
              </a: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Z Interface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733571" y="3750487"/>
              <a:ext cx="2189373" cy="286621"/>
            </a:xfrm>
            <a:prstGeom prst="rect">
              <a:avLst/>
            </a:prstGeom>
            <a:gradFill rotWithShape="1">
              <a:gsLst>
                <a:gs pos="0">
                  <a:srgbClr val="45C5FE">
                    <a:lumMod val="110000"/>
                    <a:satMod val="105000"/>
                    <a:tint val="67000"/>
                  </a:srgbClr>
                </a:gs>
                <a:gs pos="50000">
                  <a:srgbClr val="45C5FE">
                    <a:lumMod val="105000"/>
                    <a:satMod val="103000"/>
                    <a:tint val="73000"/>
                  </a:srgbClr>
                </a:gs>
                <a:gs pos="100000">
                  <a:srgbClr val="45C5F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5C5FE"/>
              </a:solidFill>
              <a:prstDash val="solid"/>
              <a:miter lim="800000"/>
            </a:ln>
            <a:effectLst/>
          </p:spPr>
          <p:txBody>
            <a:bodyPr rtlCol="0" anchor="b" anchorCtr="0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Runtime Instance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40861" y="3019977"/>
              <a:ext cx="5854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400" b="1" dirty="0" smtClean="0">
                  <a:solidFill>
                    <a:schemeClr val="tx1"/>
                  </a:solidFill>
                  <a:latin typeface="Calibri"/>
                  <a:ea typeface="+mn-ea"/>
                </a:rPr>
                <a:t>…</a:t>
              </a:r>
              <a:endParaRPr lang="en-US" sz="4400" b="1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048995" y="3355163"/>
              <a:ext cx="1289969" cy="70788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Generated</a:t>
              </a:r>
              <a:b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</a:b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Code</a:t>
              </a:r>
              <a:endParaRPr lang="en-US" sz="2000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604511" y="3937883"/>
            <a:ext cx="8570996" cy="707886"/>
            <a:chOff x="1604511" y="4078930"/>
            <a:chExt cx="8570996" cy="707886"/>
          </a:xfrm>
        </p:grpSpPr>
        <p:sp>
          <p:nvSpPr>
            <p:cNvPr id="64" name="Rectangle 63"/>
            <p:cNvSpPr/>
            <p:nvPr/>
          </p:nvSpPr>
          <p:spPr>
            <a:xfrm>
              <a:off x="2663328" y="4153134"/>
              <a:ext cx="2954230" cy="237567"/>
            </a:xfrm>
            <a:prstGeom prst="rect">
              <a:avLst/>
            </a:prstGeom>
            <a:solidFill>
              <a:srgbClr val="45C5FE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LoLa core runtime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328237" y="4149003"/>
              <a:ext cx="1602434" cy="237567"/>
            </a:xfrm>
            <a:prstGeom prst="rect">
              <a:avLst/>
            </a:prstGeom>
            <a:solidFill>
              <a:srgbClr val="45C5FE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LoLa core runtime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663328" y="4448618"/>
              <a:ext cx="3994870" cy="262103"/>
            </a:xfrm>
            <a:prstGeom prst="rect">
              <a:avLst/>
            </a:prstGeom>
            <a:solidFill>
              <a:srgbClr val="45C5FE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Lola RTOS Abstraction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41299" y="4439136"/>
              <a:ext cx="2189372" cy="271585"/>
            </a:xfrm>
            <a:prstGeom prst="rect">
              <a:avLst/>
            </a:prstGeom>
            <a:solidFill>
              <a:srgbClr val="45C5FE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LoLa POSIX Abstraction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696775" y="4149003"/>
              <a:ext cx="1552246" cy="237567"/>
            </a:xfrm>
            <a:prstGeom prst="rect">
              <a:avLst/>
            </a:prstGeom>
            <a:solidFill>
              <a:srgbClr val="45C5FE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LoLa transport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1604511" y="4083170"/>
              <a:ext cx="857099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9233757" y="4078930"/>
              <a:ext cx="920445" cy="70788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Middle</a:t>
              </a:r>
              <a:b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</a:b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ware</a:t>
              </a:r>
              <a:endParaRPr lang="en-US" sz="2000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28369" y="4632921"/>
            <a:ext cx="8597274" cy="884311"/>
            <a:chOff x="1628369" y="4773968"/>
            <a:chExt cx="8597274" cy="884311"/>
          </a:xfrm>
        </p:grpSpPr>
        <p:sp>
          <p:nvSpPr>
            <p:cNvPr id="68" name="Rectangle 67"/>
            <p:cNvSpPr/>
            <p:nvPr/>
          </p:nvSpPr>
          <p:spPr>
            <a:xfrm>
              <a:off x="2663328" y="4844250"/>
              <a:ext cx="3994869" cy="306028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Real Time OS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733571" y="4844250"/>
              <a:ext cx="2189373" cy="297505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Linux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628369" y="4773968"/>
              <a:ext cx="857099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>
              <a:off x="1654647" y="5196965"/>
              <a:ext cx="857099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74" name="Rectangle 73"/>
            <p:cNvSpPr/>
            <p:nvPr/>
          </p:nvSpPr>
          <p:spPr>
            <a:xfrm>
              <a:off x="2664808" y="5242077"/>
              <a:ext cx="724396" cy="33923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CPU1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276876" y="5245994"/>
              <a:ext cx="653795" cy="335313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GPU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450118" y="5242077"/>
              <a:ext cx="724396" cy="33923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CPU2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17545" y="5242077"/>
              <a:ext cx="945881" cy="33923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FPGA IP 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96776" y="5242077"/>
              <a:ext cx="949908" cy="33923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FPGA IP N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140715" y="4888838"/>
              <a:ext cx="5854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400" b="1" dirty="0" smtClean="0">
                  <a:solidFill>
                    <a:schemeClr val="tx1"/>
                  </a:solidFill>
                  <a:latin typeface="Calibri"/>
                  <a:ea typeface="+mn-ea"/>
                </a:rPr>
                <a:t>…</a:t>
              </a:r>
              <a:endParaRPr lang="en-US" sz="4400" b="1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733571" y="5242077"/>
              <a:ext cx="724396" cy="33923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CPU3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505223" y="5242077"/>
              <a:ext cx="724396" cy="33923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CPU4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457376" y="4784630"/>
              <a:ext cx="473206" cy="40011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OS</a:t>
              </a:r>
              <a:endParaRPr lang="en-US" sz="2000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407683" y="5213866"/>
              <a:ext cx="572593" cy="40011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 defTabSz="6857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Calibri"/>
                  <a:ea typeface="+mn-ea"/>
                </a:rPr>
                <a:t>HW</a:t>
              </a:r>
              <a:endParaRPr lang="en-US" sz="2000" dirty="0">
                <a:solidFill>
                  <a:schemeClr val="tx1"/>
                </a:solidFill>
                <a:latin typeface="Calibr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2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DRS360</a:t>
            </a:r>
            <a:r>
              <a:rPr lang="en-US" altLang="zh-CN" dirty="0" smtClean="0"/>
              <a:t>™</a:t>
            </a:r>
            <a:r>
              <a:rPr lang="zh-CN" altLang="en-US" dirty="0"/>
              <a:t>四大</a:t>
            </a:r>
            <a:r>
              <a:rPr lang="en-US" altLang="zh-CN" dirty="0"/>
              <a:t>IP</a:t>
            </a:r>
            <a:r>
              <a:rPr lang="zh-CN" altLang="en-US" dirty="0"/>
              <a:t> 之</a:t>
            </a:r>
            <a:r>
              <a:rPr lang="zh-CN" altLang="en-US" dirty="0" smtClean="0"/>
              <a:t>：</a:t>
            </a:r>
            <a:r>
              <a:rPr lang="en-US" dirty="0" smtClean="0"/>
              <a:t>LoLa</a:t>
            </a:r>
            <a:r>
              <a:rPr lang="zh-CN" altLang="en-US" dirty="0" smtClean="0"/>
              <a:t>：</a:t>
            </a:r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自动生成</a:t>
            </a:r>
            <a:r>
              <a:rPr lang="zh-CN" altLang="en-US" dirty="0" smtClean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 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 Code</a:t>
            </a:r>
            <a:endParaRPr lang="en-US" dirty="0">
              <a:solidFill>
                <a:schemeClr val="accent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4559" y="1177930"/>
            <a:ext cx="9671838" cy="406471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5138" lvl="1" indent="-28575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自动生成代码</a:t>
            </a:r>
            <a:r>
              <a:rPr lang="en-US" altLang="zh-CN" sz="1400" kern="0" dirty="0" smtClean="0"/>
              <a:t> </a:t>
            </a:r>
            <a:r>
              <a:rPr lang="en-US" altLang="zh-CN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Code </a:t>
            </a:r>
            <a:r>
              <a:rPr lang="en-US" altLang="zh-CN" b="1" dirty="0" smtClean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generator</a:t>
            </a:r>
            <a:r>
              <a:rPr lang="zh-CN" altLang="en-US" b="1" dirty="0" smtClean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：帮助</a:t>
            </a:r>
            <a:r>
              <a:rPr lang="zh-CN" altLang="en-US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用户快速生成</a:t>
            </a:r>
            <a:r>
              <a:rPr lang="zh-CN" altLang="en-US" b="1" dirty="0" smtClean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代码，用户专注于自己算法实现</a:t>
            </a:r>
            <a:endParaRPr lang="en-US" altLang="zh-CN" b="1" dirty="0">
              <a:solidFill>
                <a:schemeClr val="accent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50838" lvl="1" indent="-171450">
              <a:buFont typeface="Arial" panose="020B0604020202020204" pitchFamily="34" charset="0"/>
              <a:buChar char="•"/>
            </a:pPr>
            <a:endParaRPr lang="en-US" sz="1200" kern="0" dirty="0"/>
          </a:p>
        </p:txBody>
      </p:sp>
      <p:sp>
        <p:nvSpPr>
          <p:cNvPr id="5" name="AutoShape 5"/>
          <p:cNvSpPr>
            <a:spLocks/>
          </p:cNvSpPr>
          <p:nvPr/>
        </p:nvSpPr>
        <p:spPr bwMode="auto">
          <a:xfrm>
            <a:off x="878595" y="3155253"/>
            <a:ext cx="2366517" cy="87059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878596" y="2182529"/>
            <a:ext cx="838786" cy="838786"/>
            <a:chOff x="0" y="0"/>
            <a:chExt cx="1591420" cy="1591420"/>
          </a:xfrm>
        </p:grpSpPr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AutoShape 8"/>
            <p:cNvSpPr>
              <a:spLocks/>
            </p:cNvSpPr>
            <p:nvPr/>
          </p:nvSpPr>
          <p:spPr bwMode="auto">
            <a:xfrm>
              <a:off x="0" y="547945"/>
              <a:ext cx="1591420" cy="4955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特点一</a:t>
              </a:r>
              <a:endPara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AutoShape 9"/>
          <p:cNvSpPr>
            <a:spLocks/>
          </p:cNvSpPr>
          <p:nvPr/>
        </p:nvSpPr>
        <p:spPr bwMode="auto">
          <a:xfrm>
            <a:off x="1195024" y="3494102"/>
            <a:ext cx="1885177" cy="4869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en-US" altLang="zh-CN" sz="1582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Define system by high level Language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3412535" y="3349463"/>
            <a:ext cx="2367353" cy="87059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412534" y="4353998"/>
            <a:ext cx="839623" cy="839624"/>
            <a:chOff x="0" y="0"/>
            <a:chExt cx="1591420" cy="1591420"/>
          </a:xfrm>
        </p:grpSpPr>
        <p:sp>
          <p:nvSpPr>
            <p:cNvPr id="14" name="AutoShape 12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553745"/>
              <a:ext cx="1591420" cy="483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特点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二</a:t>
              </a:r>
              <a:endParaRPr lang="es-E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endParaRPr>
            </a:p>
          </p:txBody>
        </p:sp>
      </p:grpSp>
      <p:sp>
        <p:nvSpPr>
          <p:cNvPr id="16" name="AutoShape 14"/>
          <p:cNvSpPr>
            <a:spLocks/>
          </p:cNvSpPr>
          <p:nvPr/>
        </p:nvSpPr>
        <p:spPr bwMode="auto">
          <a:xfrm>
            <a:off x="3611817" y="3568087"/>
            <a:ext cx="2035020" cy="2434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en-US" altLang="zh-CN" sz="1582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Package components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AutoShape 15"/>
          <p:cNvSpPr>
            <a:spLocks/>
          </p:cNvSpPr>
          <p:nvPr/>
        </p:nvSpPr>
        <p:spPr bwMode="auto">
          <a:xfrm>
            <a:off x="5920523" y="3155253"/>
            <a:ext cx="2366516" cy="870597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>
              <a:latin typeface="Arial" panose="020B0604020202020204" pitchFamily="34" charset="0"/>
              <a:ea typeface="微软雅黑" panose="020B0503020204020204" pitchFamily="34" charset="-122"/>
              <a:cs typeface="ＭＳ Ｐゴシック" charset="0"/>
              <a:sym typeface="Arial" panose="020B0604020202020204" pitchFamily="34" charset="0"/>
            </a:endParaRP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6279643" y="3568658"/>
            <a:ext cx="1675062" cy="45422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en-US" altLang="zh-CN" sz="1476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LoLa</a:t>
            </a:r>
            <a:r>
              <a:rPr lang="zh-CN" altLang="en-US" sz="1476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76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building</a:t>
            </a:r>
            <a:r>
              <a:rPr lang="zh-CN" altLang="en-US" sz="1476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76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environment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AutoShape 20"/>
          <p:cNvSpPr>
            <a:spLocks/>
          </p:cNvSpPr>
          <p:nvPr/>
        </p:nvSpPr>
        <p:spPr bwMode="auto">
          <a:xfrm>
            <a:off x="8454461" y="3349463"/>
            <a:ext cx="2367353" cy="870597"/>
          </a:xfrm>
          <a:custGeom>
            <a:avLst/>
            <a:gdLst>
              <a:gd name="T0" fmla="*/ 2244725 w 21600"/>
              <a:gd name="T1" fmla="*/ 825500 h 21600"/>
              <a:gd name="T2" fmla="*/ 2244725 w 21600"/>
              <a:gd name="T3" fmla="*/ 825500 h 21600"/>
              <a:gd name="T4" fmla="*/ 2244725 w 21600"/>
              <a:gd name="T5" fmla="*/ 825500 h 21600"/>
              <a:gd name="T6" fmla="*/ 2244725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rgbClr val="BECDD7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>
              <a:latin typeface="Arial" panose="020B0604020202020204" pitchFamily="34" charset="0"/>
              <a:ea typeface="微软雅黑" panose="020B0503020204020204" pitchFamily="34" charset="-122"/>
              <a:cs typeface="ＭＳ Ｐゴシック" charset="0"/>
              <a:sym typeface="Arial" panose="020B0604020202020204" pitchFamily="34" charset="0"/>
            </a:endParaRPr>
          </a:p>
        </p:txBody>
      </p:sp>
      <p:sp>
        <p:nvSpPr>
          <p:cNvPr id="26" name="AutoShape 24"/>
          <p:cNvSpPr>
            <a:spLocks/>
          </p:cNvSpPr>
          <p:nvPr/>
        </p:nvSpPr>
        <p:spPr bwMode="auto">
          <a:xfrm>
            <a:off x="8786795" y="3446355"/>
            <a:ext cx="1675899" cy="4869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ECDD7"/>
          </a:solidFill>
          <a:ln>
            <a:noFill/>
          </a:ln>
          <a:effectLst/>
          <a:extLst/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en-US" altLang="zh-CN" sz="1582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Component implementation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AutoShape 25"/>
          <p:cNvSpPr>
            <a:spLocks/>
          </p:cNvSpPr>
          <p:nvPr/>
        </p:nvSpPr>
        <p:spPr bwMode="auto">
          <a:xfrm>
            <a:off x="875966" y="4239198"/>
            <a:ext cx="1279944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高级描述</a:t>
            </a:r>
            <a:r>
              <a:rPr lang="zh-CN" altLang="en-US" sz="14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</a:t>
            </a:r>
            <a:endParaRPr lang="es-ES" altLang="zh-CN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AutoShape 26"/>
          <p:cNvSpPr>
            <a:spLocks/>
          </p:cNvSpPr>
          <p:nvPr/>
        </p:nvSpPr>
        <p:spPr bwMode="auto">
          <a:xfrm>
            <a:off x="878595" y="4507189"/>
            <a:ext cx="2533939" cy="12557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marL="171450" indent="-171450" eaLnBrk="1">
              <a:lnSpc>
                <a:spcPct val="120000"/>
              </a:lnSpc>
              <a:spcBef>
                <a:spcPts val="896"/>
              </a:spcBef>
              <a:buFont typeface="Arial" panose="020B0604020202020204" pitchFamily="34" charset="0"/>
              <a:buChar char="•"/>
            </a:pPr>
            <a:r>
              <a:rPr lang="zh-CN" altLang="en-US" sz="800" b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利用高级描述语言来定义用户特定的系统。</a:t>
            </a:r>
            <a:endParaRPr lang="en-US" altLang="zh-CN" sz="800" b="0" dirty="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800" b="0" dirty="0">
                <a:solidFill>
                  <a:srgbClr val="000000"/>
                </a:solidFill>
              </a:rPr>
              <a:t>LoLa Domain Specific Language is an essential part of the framework. It allows user </a:t>
            </a:r>
            <a:r>
              <a:rPr lang="en-US" altLang="zh-CN" sz="800" b="0" dirty="0" err="1" smtClean="0">
                <a:solidFill>
                  <a:srgbClr val="000000"/>
                </a:solidFill>
              </a:rPr>
              <a:t>toexpress</a:t>
            </a:r>
            <a:r>
              <a:rPr lang="en-US" altLang="zh-CN" sz="800" b="0" dirty="0" smtClean="0">
                <a:solidFill>
                  <a:srgbClr val="000000"/>
                </a:solidFill>
              </a:rPr>
              <a:t> </a:t>
            </a:r>
            <a:r>
              <a:rPr lang="en-US" altLang="zh-CN" sz="800" b="0" dirty="0">
                <a:solidFill>
                  <a:srgbClr val="000000"/>
                </a:solidFill>
              </a:rPr>
              <a:t>his intentions at a high level and generate C/C</a:t>
            </a:r>
            <a:r>
              <a:rPr lang="en-US" altLang="zh-CN" sz="800" b="0" dirty="0" smtClean="0">
                <a:solidFill>
                  <a:srgbClr val="000000"/>
                </a:solidFill>
              </a:rPr>
              <a:t>++14 </a:t>
            </a:r>
            <a:r>
              <a:rPr lang="en-US" altLang="zh-CN" sz="800" b="0" dirty="0">
                <a:solidFill>
                  <a:srgbClr val="000000"/>
                </a:solidFill>
              </a:rPr>
              <a:t>code out of it. The </a:t>
            </a:r>
            <a:r>
              <a:rPr lang="en-US" altLang="zh-CN" sz="800" b="0" dirty="0" err="1" smtClean="0">
                <a:solidFill>
                  <a:srgbClr val="000000"/>
                </a:solidFill>
              </a:rPr>
              <a:t>generatedcode</a:t>
            </a:r>
            <a:r>
              <a:rPr lang="en-US" altLang="zh-CN" sz="800" b="0" dirty="0" smtClean="0">
                <a:solidFill>
                  <a:srgbClr val="000000"/>
                </a:solidFill>
              </a:rPr>
              <a:t> </a:t>
            </a:r>
            <a:r>
              <a:rPr lang="en-US" altLang="zh-CN" sz="800" b="0" dirty="0">
                <a:solidFill>
                  <a:srgbClr val="000000"/>
                </a:solidFill>
              </a:rPr>
              <a:t>contains headers and source files</a:t>
            </a:r>
            <a:r>
              <a:rPr lang="en-US" altLang="zh-CN" sz="800" b="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s-ES" altLang="zh-CN" sz="800" b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Support namespacing in high level language </a:t>
            </a:r>
          </a:p>
          <a:p>
            <a:r>
              <a:rPr lang="es-ES" altLang="zh-CN" sz="800" b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Support “Msg ref” instead of </a:t>
            </a:r>
            <a:r>
              <a:rPr lang="en-US" altLang="zh-CN" sz="800" b="0" dirty="0">
                <a:solidFill>
                  <a:srgbClr val="000000"/>
                </a:solidFill>
              </a:rPr>
              <a:t> </a:t>
            </a:r>
            <a:r>
              <a:rPr lang="en-US" altLang="zh-CN" sz="800" b="0" dirty="0" err="1">
                <a:solidFill>
                  <a:srgbClr val="000000"/>
                </a:solidFill>
                <a:hlinkClick r:id="rId2"/>
              </a:rPr>
              <a:t>msg</a:t>
            </a:r>
            <a:r>
              <a:rPr lang="en-US" altLang="zh-CN" sz="800" b="0" dirty="0">
                <a:solidFill>
                  <a:srgbClr val="000000"/>
                </a:solidFill>
                <a:hlinkClick r:id="rId2"/>
              </a:rPr>
              <a:t> </a:t>
            </a:r>
            <a:r>
              <a:rPr lang="en-US" altLang="zh-CN" sz="800" b="0" dirty="0" smtClean="0">
                <a:solidFill>
                  <a:srgbClr val="000000"/>
                </a:solidFill>
                <a:hlinkClick r:id="rId2"/>
              </a:rPr>
              <a:t>files</a:t>
            </a:r>
            <a:r>
              <a:rPr lang="en-US" altLang="zh-CN" sz="800" b="0" dirty="0" smtClean="0">
                <a:solidFill>
                  <a:srgbClr val="000000"/>
                </a:solidFill>
              </a:rPr>
              <a:t> </a:t>
            </a:r>
            <a:r>
              <a:rPr lang="es-ES" altLang="zh-CN" sz="800" b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 ROS</a:t>
            </a:r>
          </a:p>
          <a:p>
            <a:r>
              <a:rPr lang="en-US" altLang="zh-CN" sz="800" b="0" dirty="0" smtClean="0">
                <a:solidFill>
                  <a:srgbClr val="000000"/>
                </a:solidFill>
              </a:rPr>
              <a:t>Default initialization </a:t>
            </a:r>
            <a:r>
              <a:rPr lang="en-US" altLang="zh-CN" sz="800" b="0" dirty="0">
                <a:solidFill>
                  <a:srgbClr val="000000"/>
                </a:solidFill>
              </a:rPr>
              <a:t>of variables </a:t>
            </a:r>
            <a:r>
              <a:rPr lang="en-US" altLang="zh-CN" sz="800" b="0" dirty="0" smtClean="0">
                <a:solidFill>
                  <a:srgbClr val="000000"/>
                </a:solidFill>
              </a:rPr>
              <a:t>within </a:t>
            </a:r>
            <a:r>
              <a:rPr lang="en-US" altLang="zh-CN" sz="800" b="0" dirty="0">
                <a:solidFill>
                  <a:srgbClr val="000000"/>
                </a:solidFill>
              </a:rPr>
              <a:t>the FTDL</a:t>
            </a:r>
            <a:endParaRPr lang="es-ES" altLang="zh-CN" sz="800" b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AutoShape 27"/>
          <p:cNvSpPr>
            <a:spLocks/>
          </p:cNvSpPr>
          <p:nvPr/>
        </p:nvSpPr>
        <p:spPr bwMode="auto">
          <a:xfrm>
            <a:off x="3475317" y="2435221"/>
            <a:ext cx="1578302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打包和集成</a:t>
            </a:r>
            <a:endParaRPr lang="es-ES" altLang="zh-CN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AutoShape 28"/>
          <p:cNvSpPr>
            <a:spLocks/>
          </p:cNvSpPr>
          <p:nvPr/>
        </p:nvSpPr>
        <p:spPr bwMode="auto">
          <a:xfrm>
            <a:off x="3491223" y="2668891"/>
            <a:ext cx="2248484" cy="2827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zh-CN" altLang="en-US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en-US" altLang="zh-CN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FPKG(Framework Package descriptor)</a:t>
            </a:r>
            <a:r>
              <a:rPr lang="zh-CN" altLang="en-US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可以把每个应用模块打包，以便生成</a:t>
            </a:r>
            <a:r>
              <a:rPr lang="en-US" altLang="zh-CN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lib</a:t>
            </a:r>
            <a:r>
              <a:rPr lang="zh-CN" altLang="en-US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，方便集成</a:t>
            </a:r>
            <a:endParaRPr lang="es-ES" altLang="zh-CN" sz="8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AutoShape 29"/>
          <p:cNvSpPr>
            <a:spLocks/>
          </p:cNvSpPr>
          <p:nvPr/>
        </p:nvSpPr>
        <p:spPr bwMode="auto">
          <a:xfrm>
            <a:off x="6090456" y="4286914"/>
            <a:ext cx="1279945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编译环境</a:t>
            </a:r>
            <a:endParaRPr lang="es-ES" altLang="zh-CN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AutoShape 30"/>
          <p:cNvSpPr>
            <a:spLocks/>
          </p:cNvSpPr>
          <p:nvPr/>
        </p:nvSpPr>
        <p:spPr bwMode="auto">
          <a:xfrm>
            <a:off x="6090456" y="4549045"/>
            <a:ext cx="2102827" cy="13849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r>
              <a:rPr lang="en-US" altLang="zh-CN" sz="1000" b="0" dirty="0" smtClean="0">
                <a:solidFill>
                  <a:schemeClr val="tx1"/>
                </a:solidFill>
              </a:rPr>
              <a:t>Ship convenience </a:t>
            </a:r>
            <a:r>
              <a:rPr lang="en-US" altLang="zh-CN" sz="1000" b="0" dirty="0">
                <a:solidFill>
                  <a:schemeClr val="tx1"/>
                </a:solidFill>
              </a:rPr>
              <a:t>macros to generate code from high level domain language </a:t>
            </a:r>
            <a:endParaRPr lang="en-US" altLang="zh-CN" sz="1000" b="0" dirty="0" smtClean="0">
              <a:solidFill>
                <a:schemeClr val="tx1"/>
              </a:solidFill>
            </a:endParaRPr>
          </a:p>
          <a:p>
            <a:r>
              <a:rPr lang="en-US" altLang="zh-CN" sz="1000" b="0" dirty="0">
                <a:solidFill>
                  <a:schemeClr val="tx1"/>
                </a:solidFill>
              </a:rPr>
              <a:t>C</a:t>
            </a:r>
            <a:r>
              <a:rPr lang="en-US" altLang="zh-CN" sz="1000" b="0" dirty="0" smtClean="0">
                <a:solidFill>
                  <a:schemeClr val="tx1"/>
                </a:solidFill>
              </a:rPr>
              <a:t>reate </a:t>
            </a:r>
            <a:r>
              <a:rPr lang="en-US" altLang="zh-CN" sz="1000" b="0" dirty="0">
                <a:solidFill>
                  <a:schemeClr val="tx1"/>
                </a:solidFill>
              </a:rPr>
              <a:t>the </a:t>
            </a:r>
            <a:r>
              <a:rPr lang="en-US" altLang="zh-CN" sz="1000" b="0" dirty="0" smtClean="0">
                <a:solidFill>
                  <a:schemeClr val="tx1"/>
                </a:solidFill>
              </a:rPr>
              <a:t>build targets</a:t>
            </a:r>
          </a:p>
          <a:p>
            <a:r>
              <a:rPr lang="en-US" altLang="zh-CN" sz="1000" b="0" dirty="0" smtClean="0">
                <a:solidFill>
                  <a:schemeClr val="tx1"/>
                </a:solidFill>
              </a:rPr>
              <a:t>Facilitate </a:t>
            </a:r>
            <a:r>
              <a:rPr lang="en-US" altLang="zh-CN" sz="1000" b="0" dirty="0">
                <a:solidFill>
                  <a:schemeClr val="tx1"/>
                </a:solidFill>
              </a:rPr>
              <a:t>integration of different components through the encapsulation </a:t>
            </a:r>
            <a:r>
              <a:rPr lang="en-US" altLang="zh-CN" sz="1000" b="0" dirty="0" smtClean="0">
                <a:solidFill>
                  <a:schemeClr val="tx1"/>
                </a:solidFill>
              </a:rPr>
              <a:t>of include </a:t>
            </a:r>
            <a:r>
              <a:rPr lang="en-US" altLang="zh-CN" sz="1000" b="0" dirty="0">
                <a:solidFill>
                  <a:schemeClr val="tx1"/>
                </a:solidFill>
              </a:rPr>
              <a:t>and link paths within the </a:t>
            </a:r>
            <a:r>
              <a:rPr lang="en-US" altLang="zh-CN" sz="1000" b="0" dirty="0" err="1">
                <a:solidFill>
                  <a:schemeClr val="tx1"/>
                </a:solidFill>
              </a:rPr>
              <a:t>CMake</a:t>
            </a:r>
            <a:r>
              <a:rPr lang="en-US" altLang="zh-CN" sz="1000" b="0" dirty="0">
                <a:solidFill>
                  <a:schemeClr val="tx1"/>
                </a:solidFill>
              </a:rPr>
              <a:t> targets</a:t>
            </a:r>
            <a:r>
              <a:rPr lang="en-US" altLang="zh-CN" sz="1000" b="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AutoShape 31"/>
          <p:cNvSpPr>
            <a:spLocks/>
          </p:cNvSpPr>
          <p:nvPr/>
        </p:nvSpPr>
        <p:spPr bwMode="auto">
          <a:xfrm>
            <a:off x="8581702" y="2418479"/>
            <a:ext cx="2240112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用户算法</a:t>
            </a:r>
            <a:r>
              <a:rPr lang="zh-CN" altLang="en-US" sz="14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</a:t>
            </a:r>
            <a:endParaRPr lang="es-ES" altLang="zh-CN" sz="14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AutoShape 32"/>
          <p:cNvSpPr>
            <a:spLocks/>
          </p:cNvSpPr>
          <p:nvPr/>
        </p:nvSpPr>
        <p:spPr bwMode="auto">
          <a:xfrm>
            <a:off x="8585888" y="2682285"/>
            <a:ext cx="2086921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LoLa </a:t>
            </a:r>
            <a:r>
              <a:rPr lang="zh-CN" altLang="en-US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自动生成的代码已经包含</a:t>
            </a:r>
            <a:r>
              <a:rPr lang="en-US" altLang="zh-CN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message transport</a:t>
            </a:r>
            <a:r>
              <a:rPr lang="zh-CN" altLang="en-US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等基础功能，用户只需要在在这个</a:t>
            </a:r>
            <a:r>
              <a:rPr lang="en-US" altLang="zh-CN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shell</a:t>
            </a:r>
            <a:r>
              <a:rPr lang="zh-CN" altLang="en-US" sz="800" b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下专注于自己的算法实现。</a:t>
            </a:r>
            <a:endParaRPr lang="es-ES" altLang="zh-CN" sz="8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Group 11"/>
          <p:cNvGrpSpPr>
            <a:grpSpLocks/>
          </p:cNvGrpSpPr>
          <p:nvPr/>
        </p:nvGrpSpPr>
        <p:grpSpPr bwMode="auto">
          <a:xfrm>
            <a:off x="8460612" y="4420731"/>
            <a:ext cx="839623" cy="839624"/>
            <a:chOff x="0" y="0"/>
            <a:chExt cx="1591420" cy="1591420"/>
          </a:xfrm>
        </p:grpSpPr>
        <p:sp>
          <p:nvSpPr>
            <p:cNvPr id="36" name="AutoShape 12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AutoShape 13"/>
            <p:cNvSpPr>
              <a:spLocks/>
            </p:cNvSpPr>
            <p:nvPr/>
          </p:nvSpPr>
          <p:spPr bwMode="auto">
            <a:xfrm>
              <a:off x="0" y="553745"/>
              <a:ext cx="1591420" cy="483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特点</a:t>
              </a:r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四</a:t>
              </a:r>
              <a:endParaRPr lang="es-E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923885" y="2231272"/>
            <a:ext cx="838786" cy="838786"/>
            <a:chOff x="0" y="0"/>
            <a:chExt cx="1591420" cy="1591420"/>
          </a:xfrm>
        </p:grpSpPr>
        <p:sp>
          <p:nvSpPr>
            <p:cNvPr id="39" name="AutoShape 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AutoShape 8"/>
            <p:cNvSpPr>
              <a:spLocks/>
            </p:cNvSpPr>
            <p:nvPr/>
          </p:nvSpPr>
          <p:spPr bwMode="auto">
            <a:xfrm>
              <a:off x="0" y="547945"/>
              <a:ext cx="1591420" cy="4955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特点三</a:t>
              </a:r>
              <a:endPara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59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6" grpId="0"/>
      <p:bldP spid="17" grpId="0" animBg="1"/>
      <p:bldP spid="21" grpId="0"/>
      <p:bldP spid="22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LoLa</a:t>
            </a:r>
            <a:r>
              <a:rPr lang="en-US" dirty="0" smtClean="0"/>
              <a:t>: Hello world Node: Auto generate code-1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7" y="2636912"/>
            <a:ext cx="2228850" cy="3476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2" y="1088740"/>
            <a:ext cx="1457325" cy="1295400"/>
          </a:xfrm>
          <a:prstGeom prst="rect">
            <a:avLst/>
          </a:prstGeom>
        </p:spPr>
      </p:pic>
      <p:sp>
        <p:nvSpPr>
          <p:cNvPr id="13" name="AutoShape 10"/>
          <p:cNvSpPr>
            <a:spLocks/>
          </p:cNvSpPr>
          <p:nvPr/>
        </p:nvSpPr>
        <p:spPr bwMode="auto">
          <a:xfrm>
            <a:off x="626374" y="2444904"/>
            <a:ext cx="1713030" cy="24763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Interface files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AutoShape 10"/>
          <p:cNvSpPr>
            <a:spLocks/>
          </p:cNvSpPr>
          <p:nvPr/>
        </p:nvSpPr>
        <p:spPr bwMode="auto">
          <a:xfrm>
            <a:off x="681559" y="836711"/>
            <a:ext cx="1713030" cy="33360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Source files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3234970" y="2494950"/>
            <a:ext cx="2232248" cy="84661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b="1" dirty="0" smtClean="0">
                <a:solidFill>
                  <a:schemeClr val="tx1"/>
                </a:solidFill>
              </a:rPr>
              <a:t>Generate interface packages(*</a:t>
            </a:r>
            <a:r>
              <a:rPr lang="en-US" altLang="zh-CN" sz="900" b="1" dirty="0" err="1" smtClean="0">
                <a:solidFill>
                  <a:schemeClr val="tx1"/>
                </a:solidFill>
              </a:rPr>
              <a:t>ifce</a:t>
            </a:r>
            <a:r>
              <a:rPr lang="en-US" altLang="zh-CN" sz="900" b="1" dirty="0" smtClean="0">
                <a:solidFill>
                  <a:schemeClr val="tx1"/>
                </a:solidFill>
              </a:rPr>
              <a:t>) by *.</a:t>
            </a:r>
            <a:r>
              <a:rPr lang="en-US" altLang="zh-CN" sz="900" b="1" dirty="0" err="1" smtClean="0">
                <a:solidFill>
                  <a:schemeClr val="tx1"/>
                </a:solidFill>
              </a:rPr>
              <a:t>fpkg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右大括号 18"/>
          <p:cNvSpPr/>
          <p:nvPr/>
        </p:nvSpPr>
        <p:spPr bwMode="auto">
          <a:xfrm>
            <a:off x="2767106" y="1304764"/>
            <a:ext cx="720080" cy="4356484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1" y="4970685"/>
            <a:ext cx="2638425" cy="13811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634" y="1980175"/>
            <a:ext cx="2181225" cy="1047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871" y="3194783"/>
            <a:ext cx="3048000" cy="1562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662" y="1439999"/>
            <a:ext cx="2638425" cy="30956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842591" y="3059698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842591" y="3636494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842591" y="4644606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42591" y="5436694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3412580" y="4903863"/>
            <a:ext cx="2232248" cy="84661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b="1" dirty="0" smtClean="0">
                <a:solidFill>
                  <a:schemeClr val="tx1"/>
                </a:solidFill>
              </a:rPr>
              <a:t>Generate node app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b="1" dirty="0">
                <a:solidFill>
                  <a:schemeClr val="tx1"/>
                </a:solidFill>
              </a:rPr>
              <a:t>using </a:t>
            </a:r>
            <a:r>
              <a:rPr lang="en-US" altLang="zh-CN" sz="900" b="1" dirty="0" err="1">
                <a:solidFill>
                  <a:schemeClr val="tx1"/>
                </a:solidFill>
              </a:rPr>
              <a:t>hello_world_demo.fsdl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8880" y="1003512"/>
            <a:ext cx="2667000" cy="81915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 bwMode="auto">
          <a:xfrm>
            <a:off x="5500081" y="1164594"/>
            <a:ext cx="428654" cy="347429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854588" y="4049462"/>
            <a:ext cx="1367352" cy="224554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07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LoLa</a:t>
            </a:r>
            <a:r>
              <a:rPr lang="en-US" altLang="zh-CN" dirty="0"/>
              <a:t>: Hello world Node: Auto generate </a:t>
            </a:r>
            <a:r>
              <a:rPr lang="en-US" altLang="zh-CN" dirty="0" smtClean="0"/>
              <a:t>code-2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2" y="1088740"/>
            <a:ext cx="1457325" cy="1295400"/>
          </a:xfrm>
          <a:prstGeom prst="rect">
            <a:avLst/>
          </a:prstGeom>
        </p:spPr>
      </p:pic>
      <p:sp>
        <p:nvSpPr>
          <p:cNvPr id="13" name="AutoShape 10"/>
          <p:cNvSpPr>
            <a:spLocks/>
          </p:cNvSpPr>
          <p:nvPr/>
        </p:nvSpPr>
        <p:spPr bwMode="auto">
          <a:xfrm>
            <a:off x="557779" y="2388532"/>
            <a:ext cx="1713030" cy="24763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Interface files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AutoShape 10"/>
          <p:cNvSpPr>
            <a:spLocks/>
          </p:cNvSpPr>
          <p:nvPr/>
        </p:nvSpPr>
        <p:spPr bwMode="auto">
          <a:xfrm>
            <a:off x="516418" y="753648"/>
            <a:ext cx="1713030" cy="33360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Source files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70631" y="1136501"/>
            <a:ext cx="59489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$:../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drs</a:t>
            </a:r>
            <a:r>
              <a:rPr lang="zh-CN" altLang="zh-CN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360_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all</a:t>
            </a:r>
            <a:r>
              <a:rPr lang="en-US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/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application</a:t>
            </a:r>
            <a:r>
              <a:rPr lang="en-US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/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lola</a:t>
            </a:r>
            <a:r>
              <a:rPr lang="zh-CN" altLang="zh-CN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_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demo</a:t>
            </a:r>
            <a:r>
              <a:rPr lang="en-US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/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demos</a:t>
            </a:r>
            <a:r>
              <a:rPr lang="en-US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/</a:t>
            </a:r>
            <a:r>
              <a:rPr lang="zh-CN" altLang="zh-CN" sz="900" dirty="0" smtClean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CMakeLists</a:t>
            </a:r>
            <a:r>
              <a:rPr lang="zh-CN" altLang="zh-CN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.txt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900" dirty="0" smtClean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################################### </a:t>
            </a: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packages </a:t>
            </a:r>
            <a:r>
              <a:rPr lang="zh-CN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########################</a:t>
            </a:r>
            <a:endParaRPr lang="zh-CN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lola_generate_interface(SOURCE hello_world_demo/interface/</a:t>
            </a:r>
            <a:r>
              <a:rPr lang="zh-CN" altLang="zh-CN" sz="900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distance_reading.fpkg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TARGET_LIB hello_world_demo_distance_reading_ifce)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lola_generate_interface(SOURCE hello_world_demo/interface/</a:t>
            </a:r>
            <a:r>
              <a:rPr lang="zh-CN" altLang="zh-CN" sz="900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console.fpkg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TARGET_LIB hello_world_demo_console_ifce)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lola_generate_interface(SOURCE hello_world_demo/interface/</a:t>
            </a:r>
            <a:r>
              <a:rPr lang="zh-CN" altLang="zh-CN" sz="900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sensor_fusion.fpkg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TARGET_LIB hello_world_demo_sensor_fusion_ifce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DEPENDS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    hello_world_demo_console_ifce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    hello_world_demo_distance_reading_ifce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    bsp_trace_ifce)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lola_generate_interface(SOURCE hello_world_demo/interface/</a:t>
            </a:r>
            <a:r>
              <a:rPr lang="zh-CN" altLang="zh-CN" sz="900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perception.fpkg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TARGET_LIB hello_world_demo_perception_ifce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DEPENDS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                    hello_world_demo_sensor_fusion_ifce</a:t>
            </a:r>
            <a:r>
              <a:rPr lang="zh-CN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)</a:t>
            </a:r>
            <a:endParaRPr lang="en-US" altLang="zh-CN" sz="900" dirty="0" smtClean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900" dirty="0">
              <a:solidFill>
                <a:srgbClr val="000000"/>
              </a:solidFill>
              <a:effectLst/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################################# </a:t>
            </a:r>
            <a:r>
              <a:rPr lang="en-US" altLang="zh-CN" sz="900" dirty="0" err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</a:t>
            </a: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C demo </a:t>
            </a:r>
            <a:r>
              <a:rPr lang="en-US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###################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… …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drs360_add_node_app(</a:t>
            </a:r>
            <a:r>
              <a:rPr lang="en-US" altLang="zh-CN" sz="900" dirty="0" err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hello_world_demo_c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FSDL </a:t>
            </a:r>
            <a:r>
              <a:rPr lang="en-US" altLang="zh-CN" sz="900" b="1" dirty="0" err="1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hello_world_demo</a:t>
            </a:r>
            <a:r>
              <a:rPr lang="en-US" altLang="zh-CN" sz="9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/interface/</a:t>
            </a:r>
            <a:r>
              <a:rPr lang="en-US" altLang="zh-CN" sz="900" b="1" dirty="0" err="1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hello_world_demo.fsdl</a:t>
            </a:r>
            <a:endParaRPr lang="en-US" altLang="zh-CN" sz="900" b="1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ONLY_C_LIB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IFCE_DEPENDS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hello_world_demo_perception_ifce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hello_world_demo_sensor_fusion_ifce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hello_world_demo_console_ifce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bsp_trace_ifce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 smtClean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Aparajita" panose="020B0604020202020204" pitchFamily="34" charset="0"/>
              </a:rPr>
              <a:t>……</a:t>
            </a:r>
            <a:endParaRPr lang="en-US" altLang="zh-CN" sz="900" dirty="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zh-CN" sz="900" dirty="0">
              <a:solidFill>
                <a:srgbClr val="000000"/>
              </a:solidFill>
              <a:effectLst/>
              <a:latin typeface="Gulim" panose="020B0600000101010101" pitchFamily="34" charset="-127"/>
              <a:ea typeface="Gulim" panose="020B0600000101010101" pitchFamily="34" charset="-127"/>
              <a:cs typeface="Aparajita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67" y="2636912"/>
            <a:ext cx="2228850" cy="347662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842591" y="3059698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2591" y="3636494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842591" y="4644606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842591" y="5436694"/>
            <a:ext cx="1367352" cy="224554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060786"/>
              </p:ext>
            </p:extLst>
          </p:nvPr>
        </p:nvGraphicFramePr>
        <p:xfrm>
          <a:off x="10140952" y="2407910"/>
          <a:ext cx="1026771" cy="145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Acrobat Document" r:id="rId5" imgW="5667119" imgH="8019810" progId="AcroExch.Document.7">
                  <p:embed/>
                </p:oleObj>
              </mc:Choice>
              <mc:Fallback>
                <p:oleObj name="Acrobat Document" r:id="rId5" imgW="5667119" imgH="801981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0952" y="2407910"/>
                        <a:ext cx="1026771" cy="145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 bwMode="auto">
          <a:xfrm>
            <a:off x="842591" y="4041068"/>
            <a:ext cx="1367352" cy="224554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354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8350" cy="6156684"/>
          </a:xfrm>
          <a:prstGeom prst="rect">
            <a:avLst/>
          </a:prstGeom>
        </p:spPr>
      </p:pic>
      <p:sp>
        <p:nvSpPr>
          <p:cNvPr id="42" name="左右箭头 41"/>
          <p:cNvSpPr/>
          <p:nvPr/>
        </p:nvSpPr>
        <p:spPr bwMode="auto">
          <a:xfrm>
            <a:off x="8403431" y="4563943"/>
            <a:ext cx="1044116" cy="288032"/>
          </a:xfrm>
          <a:prstGeom prst="left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convert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94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LoLa</a:t>
            </a:r>
            <a:r>
              <a:rPr lang="en-US" altLang="zh-CN" dirty="0"/>
              <a:t>: </a:t>
            </a:r>
            <a:r>
              <a:rPr lang="en-US" altLang="zh-CN" dirty="0" err="1" smtClean="0"/>
              <a:t>LoLaMessage</a:t>
            </a:r>
            <a:r>
              <a:rPr lang="en-US" altLang="zh-CN" dirty="0" smtClean="0"/>
              <a:t>: </a:t>
            </a:r>
            <a:r>
              <a:rPr lang="en-US" altLang="zh-CN" dirty="0"/>
              <a:t>message </a:t>
            </a:r>
            <a:r>
              <a:rPr lang="en-US" altLang="zh-CN" dirty="0" smtClean="0"/>
              <a:t>pool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and allocate-1</a:t>
            </a:r>
            <a:endParaRPr 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6351203" y="1268760"/>
            <a:ext cx="3047450" cy="1618481"/>
            <a:chOff x="5924761" y="2016390"/>
            <a:chExt cx="3047450" cy="161848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1163" y="2016390"/>
              <a:ext cx="2981048" cy="161848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 bwMode="auto">
            <a:xfrm>
              <a:off x="5924761" y="2016390"/>
              <a:ext cx="2586682" cy="55694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47047" y="5103827"/>
            <a:ext cx="6203053" cy="781439"/>
            <a:chOff x="5541982" y="3489747"/>
            <a:chExt cx="6203053" cy="78143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1982" y="3489747"/>
              <a:ext cx="6203053" cy="781439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 bwMode="auto">
            <a:xfrm>
              <a:off x="7395319" y="3694550"/>
              <a:ext cx="4284476" cy="140456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17" y="1024682"/>
            <a:ext cx="5112568" cy="5248634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 bwMode="auto">
          <a:xfrm flipV="1">
            <a:off x="4803031" y="2078000"/>
            <a:ext cx="1440160" cy="135100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 bwMode="auto">
          <a:xfrm>
            <a:off x="2874786" y="3434340"/>
            <a:ext cx="2406662" cy="140456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16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LoLa</a:t>
            </a:r>
            <a:r>
              <a:rPr lang="en-US" altLang="zh-CN" dirty="0"/>
              <a:t>: </a:t>
            </a:r>
            <a:r>
              <a:rPr lang="en-US" altLang="zh-CN" dirty="0" err="1" smtClean="0"/>
              <a:t>LoLaMessage</a:t>
            </a:r>
            <a:r>
              <a:rPr lang="en-US" altLang="zh-CN" dirty="0" smtClean="0"/>
              <a:t>: </a:t>
            </a:r>
            <a:r>
              <a:rPr lang="en-US" altLang="zh-CN" dirty="0"/>
              <a:t>message </a:t>
            </a:r>
            <a:r>
              <a:rPr lang="en-US" altLang="zh-CN" dirty="0" smtClean="0"/>
              <a:t>structure</a:t>
            </a:r>
            <a:endParaRPr 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033178" y="1312099"/>
            <a:ext cx="1080120" cy="1116123"/>
            <a:chOff x="9483551" y="5027841"/>
            <a:chExt cx="1209914" cy="705414"/>
          </a:xfrm>
        </p:grpSpPr>
        <p:sp>
          <p:nvSpPr>
            <p:cNvPr id="13" name="矩形 12"/>
            <p:cNvSpPr/>
            <p:nvPr/>
          </p:nvSpPr>
          <p:spPr bwMode="auto">
            <a:xfrm>
              <a:off x="9483551" y="5027841"/>
              <a:ext cx="1209914" cy="2375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9483551" y="5265420"/>
              <a:ext cx="1209914" cy="467835"/>
            </a:xfrm>
            <a:prstGeom prst="rect">
              <a:avLst/>
            </a:prstGeom>
            <a:solidFill>
              <a:srgbClr val="AAB414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zh-CN" altLang="en-US" sz="18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9" name="直接箭头连接符 18"/>
          <p:cNvCxnSpPr/>
          <p:nvPr/>
        </p:nvCxnSpPr>
        <p:spPr bwMode="auto">
          <a:xfrm flipH="1">
            <a:off x="6113298" y="1312099"/>
            <a:ext cx="1116124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 bwMode="auto">
          <a:xfrm>
            <a:off x="6113298" y="1040541"/>
            <a:ext cx="1529094" cy="1979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messagegHeader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 flipH="1">
            <a:off x="6113298" y="1692922"/>
            <a:ext cx="1116124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24"/>
          <p:cNvSpPr/>
          <p:nvPr/>
        </p:nvSpPr>
        <p:spPr bwMode="auto">
          <a:xfrm>
            <a:off x="6230694" y="1448559"/>
            <a:ext cx="1236633" cy="1979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altLang="zh-CN" sz="900" dirty="0" smtClean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Message data</a:t>
            </a:r>
            <a:endParaRPr lang="zh-CN" altLang="en-US" sz="9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38" y="2631115"/>
            <a:ext cx="5856263" cy="311669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8" y="2739128"/>
            <a:ext cx="4217004" cy="1842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 bwMode="auto">
          <a:xfrm>
            <a:off x="501400" y="4113076"/>
            <a:ext cx="2406662" cy="140456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0" name="直接箭头连接符 29"/>
          <p:cNvCxnSpPr/>
          <p:nvPr/>
        </p:nvCxnSpPr>
        <p:spPr bwMode="auto">
          <a:xfrm flipV="1">
            <a:off x="2947749" y="4185084"/>
            <a:ext cx="2469465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矩形 30"/>
          <p:cNvSpPr/>
          <p:nvPr/>
        </p:nvSpPr>
        <p:spPr>
          <a:xfrm>
            <a:off x="322260" y="1474542"/>
            <a:ext cx="525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 err="1">
                <a:solidFill>
                  <a:srgbClr val="00646E"/>
                </a:solidFill>
                <a:ea typeface="+mj-ea"/>
                <a:cs typeface="Arial" pitchFamily="34" charset="0"/>
              </a:rPr>
              <a:t>LoLaMessage</a:t>
            </a:r>
            <a:r>
              <a:rPr lang="en-US" altLang="zh-CN" sz="1200" b="1" dirty="0">
                <a:solidFill>
                  <a:srgbClr val="00646E"/>
                </a:solidFill>
                <a:ea typeface="+mj-ea"/>
                <a:cs typeface="Arial" pitchFamily="34" charset="0"/>
              </a:rPr>
              <a:t> </a:t>
            </a:r>
            <a:r>
              <a:rPr lang="en-US" altLang="zh-CN" sz="1200" b="1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: </a:t>
            </a:r>
            <a:r>
              <a:rPr lang="en-US" altLang="zh-CN" sz="1200" b="1" i="1" u="sng" dirty="0" smtClean="0">
                <a:solidFill>
                  <a:srgbClr val="00646E"/>
                </a:solidFill>
                <a:ea typeface="+mj-ea"/>
                <a:cs typeface="Arial" pitchFamily="34" charset="0"/>
              </a:rPr>
              <a:t>Message Header </a:t>
            </a:r>
            <a:r>
              <a:rPr lang="en-US" altLang="zh-CN" sz="1200" b="1" i="1" dirty="0">
                <a:solidFill>
                  <a:srgbClr val="00646E"/>
                </a:solidFill>
                <a:ea typeface="+mj-ea"/>
                <a:cs typeface="Arial" pitchFamily="34" charset="0"/>
              </a:rPr>
              <a:t>+ </a:t>
            </a:r>
            <a:r>
              <a:rPr lang="en-US" altLang="zh-CN" sz="1200" b="1" i="1" u="sng" dirty="0">
                <a:solidFill>
                  <a:srgbClr val="00646E"/>
                </a:solidFill>
                <a:ea typeface="+mj-ea"/>
                <a:cs typeface="Arial" pitchFamily="34" charset="0"/>
              </a:rPr>
              <a:t>payload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rgbClr val="000000"/>
              </a:solidFill>
              <a:latin typeface="+mj-lt"/>
              <a:ea typeface="Gulim" panose="020B0600000101010101" pitchFamily="34" charset="-127"/>
              <a:cs typeface="Aparajita" panose="020B0604020202020204" pitchFamily="34" charset="0"/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E.g.:Camera</a:t>
            </a:r>
            <a:r>
              <a:rPr lang="en-US" altLang="zh-CN" sz="1200" dirty="0" smtClean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 message (</a:t>
            </a:r>
            <a:r>
              <a:rPr lang="en-US" altLang="zh-CN" sz="1200" dirty="0" err="1" smtClean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AutoGened</a:t>
            </a:r>
            <a:r>
              <a:rPr lang="en-US" altLang="zh-CN" sz="1200" dirty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from </a:t>
            </a:r>
            <a:r>
              <a:rPr lang="en-US" altLang="zh-CN" sz="1200" dirty="0" err="1" smtClean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camera_message.ftdl</a:t>
            </a:r>
            <a:r>
              <a:rPr lang="en-US" altLang="zh-CN" sz="1200" dirty="0" smtClean="0">
                <a:solidFill>
                  <a:srgbClr val="000000"/>
                </a:solidFill>
                <a:latin typeface="+mj-lt"/>
                <a:ea typeface="Gulim" panose="020B0600000101010101" pitchFamily="34" charset="-127"/>
                <a:cs typeface="Aparajita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9316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Text + Index</Name>
  <PpLayout>32</PpLayout>
  <Index>8</Index>
</p4ppTags>
</file>

<file path=customXml/item10.xml><?xml version="1.0" encoding="utf-8"?>
<p4ppTags>
  <Name>Four objects</Name>
  <PpLayout>24</PpLayout>
  <Index>15</Index>
</p4ppTags>
</file>

<file path=customXml/item11.xml><?xml version="1.0" encoding="utf-8"?>
<p4ppTags>
  <Name>One object (small) + Navigation</Name>
  <PpLayout>32</PpLayout>
  <Index>18</Index>
</p4ppTags>
</file>

<file path=customXml/item12.xml><?xml version="1.0" encoding="utf-8"?>
<p4ppTags>
  <Name>One object (large) + Navigation</Name>
  <PpLayout>32</PpLayout>
  <Index>17</Index>
</p4ppTags>
</file>

<file path=customXml/item13.xml><?xml version="1.0" encoding="utf-8"?>
<p4ppTags>
  <Name>One object (large)</Name>
  <PpLayout>16</PpLayout>
  <Index>10</Index>
</p4ppTags>
</file>

<file path=customXml/item14.xml><?xml version="1.0" encoding="utf-8"?>
<p4ppTags>
  <Name>Two columns + Navigation</Name>
  <PpLayout>32</PpLayout>
  <Index>19</Index>
</p4ppTags>
</file>

<file path=customXml/item15.xml><?xml version="1.0" encoding="utf-8"?>
<p4ppTags>
  <Name>One object (small)</Name>
  <PpLayout>16</PpLayout>
  <Index>11</Index>
</p4ppTags>
</file>

<file path=customXml/item16.xml><?xml version="1.0" encoding="utf-8"?>
<p4ppTags>
  <Name>Two columns</Name>
  <PpLayout>29</PpLayout>
  <Index>12</Index>
</p4ppTags>
</file>

<file path=customXml/item2.xml><?xml version="1.0" encoding="utf-8"?>
<p4ppTags>
  <Name>Four objects + Navigation</Name>
  <PpLayout>32</PpLayout>
  <Index>22</Index>
</p4ppTags>
</file>

<file path=customXml/item3.xml><?xml version="1.0" encoding="utf-8"?>
<p4ppTags/>
</file>

<file path=customXml/item4.xml><?xml version="1.0" encoding="utf-8"?>
<p4ppTags>
  <Name>Two rows + Navigation</Name>
  <PpLayout>32</PpLayout>
  <Index>21</Index>
</p4ppTags>
</file>

<file path=customXml/item5.xml><?xml version="1.0" encoding="utf-8"?>
<p4ppTags>
  <Name>Three columns</Name>
  <PpLayout>32</PpLayout>
  <Index>14</Index>
</p4ppTags>
</file>

<file path=customXml/item6.xml><?xml version="1.0" encoding="utf-8"?>
<p4ppTags>
  <Name>Three columns + Navigation</Name>
  <PpLayout>32</PpLayout>
  <Index>20</Index>
</p4ppTags>
</file>

<file path=customXml/item7.xml><?xml version="1.0" encoding="utf-8"?>
<p4ppTags>
  <Name>Free Content + Navigation</Name>
  <PpLayout>32</PpLayout>
  <Index>16</Index>
</p4ppTags>
</file>

<file path=customXml/item8.xml><?xml version="1.0" encoding="utf-8"?>
<p4ppTags>
  <Name>Two rows</Name>
  <PpLayout>32</PpLayout>
  <Index>13</Index>
</p4ppTags>
</file>

<file path=customXml/item9.xml><?xml version="1.0" encoding="utf-8"?>
<p4ppTags>
  <Name>Free Content</Name>
  <PpLayout>11</PpLayout>
  <Index>9</Index>
</p4ppTags>
</file>

<file path=customXml/itemProps1.xml><?xml version="1.0" encoding="utf-8"?>
<ds:datastoreItem xmlns:ds="http://schemas.openxmlformats.org/officeDocument/2006/customXml" ds:itemID="{7E35FEDB-1F0E-4D67-A313-4AC59C26FF29}">
  <ds:schemaRefs/>
</ds:datastoreItem>
</file>

<file path=customXml/itemProps10.xml><?xml version="1.0" encoding="utf-8"?>
<ds:datastoreItem xmlns:ds="http://schemas.openxmlformats.org/officeDocument/2006/customXml" ds:itemID="{1581BFFB-B4CE-47A8-BE77-DC1339B1E5A7}">
  <ds:schemaRefs/>
</ds:datastoreItem>
</file>

<file path=customXml/itemProps11.xml><?xml version="1.0" encoding="utf-8"?>
<ds:datastoreItem xmlns:ds="http://schemas.openxmlformats.org/officeDocument/2006/customXml" ds:itemID="{D9FE249F-833E-4CF0-BECB-552D01D7DC9E}">
  <ds:schemaRefs/>
</ds:datastoreItem>
</file>

<file path=customXml/itemProps12.xml><?xml version="1.0" encoding="utf-8"?>
<ds:datastoreItem xmlns:ds="http://schemas.openxmlformats.org/officeDocument/2006/customXml" ds:itemID="{B27F640E-84DF-4F97-BC70-D045F1E6594F}">
  <ds:schemaRefs/>
</ds:datastoreItem>
</file>

<file path=customXml/itemProps13.xml><?xml version="1.0" encoding="utf-8"?>
<ds:datastoreItem xmlns:ds="http://schemas.openxmlformats.org/officeDocument/2006/customXml" ds:itemID="{80661B8B-A327-44F9-823B-4D9EE0B3EC78}">
  <ds:schemaRefs/>
</ds:datastoreItem>
</file>

<file path=customXml/itemProps14.xml><?xml version="1.0" encoding="utf-8"?>
<ds:datastoreItem xmlns:ds="http://schemas.openxmlformats.org/officeDocument/2006/customXml" ds:itemID="{D7BABA95-BFFE-422B-8591-3271669EEA88}">
  <ds:schemaRefs/>
</ds:datastoreItem>
</file>

<file path=customXml/itemProps15.xml><?xml version="1.0" encoding="utf-8"?>
<ds:datastoreItem xmlns:ds="http://schemas.openxmlformats.org/officeDocument/2006/customXml" ds:itemID="{1618AA06-B22E-4D19-9680-0D7830426729}">
  <ds:schemaRefs/>
</ds:datastoreItem>
</file>

<file path=customXml/itemProps16.xml><?xml version="1.0" encoding="utf-8"?>
<ds:datastoreItem xmlns:ds="http://schemas.openxmlformats.org/officeDocument/2006/customXml" ds:itemID="{1666F4C2-68F5-4840-A44A-1A646C0925A1}">
  <ds:schemaRefs/>
</ds:datastoreItem>
</file>

<file path=customXml/itemProps2.xml><?xml version="1.0" encoding="utf-8"?>
<ds:datastoreItem xmlns:ds="http://schemas.openxmlformats.org/officeDocument/2006/customXml" ds:itemID="{EAB520BC-C6EC-457E-8AB5-55DB67C86858}">
  <ds:schemaRefs/>
</ds:datastoreItem>
</file>

<file path=customXml/itemProps3.xml><?xml version="1.0" encoding="utf-8"?>
<ds:datastoreItem xmlns:ds="http://schemas.openxmlformats.org/officeDocument/2006/customXml" ds:itemID="{572FBA73-6DBF-45DA-8282-9342320CFAB0}">
  <ds:schemaRefs/>
</ds:datastoreItem>
</file>

<file path=customXml/itemProps4.xml><?xml version="1.0" encoding="utf-8"?>
<ds:datastoreItem xmlns:ds="http://schemas.openxmlformats.org/officeDocument/2006/customXml" ds:itemID="{6C79E4F8-DCFB-483C-880A-AEEC6AAFC838}">
  <ds:schemaRefs/>
</ds:datastoreItem>
</file>

<file path=customXml/itemProps5.xml><?xml version="1.0" encoding="utf-8"?>
<ds:datastoreItem xmlns:ds="http://schemas.openxmlformats.org/officeDocument/2006/customXml" ds:itemID="{15CF3461-70D1-4B54-AFAB-DAFDA0A238CD}">
  <ds:schemaRefs/>
</ds:datastoreItem>
</file>

<file path=customXml/itemProps6.xml><?xml version="1.0" encoding="utf-8"?>
<ds:datastoreItem xmlns:ds="http://schemas.openxmlformats.org/officeDocument/2006/customXml" ds:itemID="{85D77EE6-52B7-48BE-9EDB-748F1EBB53DE}">
  <ds:schemaRefs/>
</ds:datastoreItem>
</file>

<file path=customXml/itemProps7.xml><?xml version="1.0" encoding="utf-8"?>
<ds:datastoreItem xmlns:ds="http://schemas.openxmlformats.org/officeDocument/2006/customXml" ds:itemID="{7CC5F709-E74B-4E5F-A728-923D5062EBEF}">
  <ds:schemaRefs/>
</ds:datastoreItem>
</file>

<file path=customXml/itemProps8.xml><?xml version="1.0" encoding="utf-8"?>
<ds:datastoreItem xmlns:ds="http://schemas.openxmlformats.org/officeDocument/2006/customXml" ds:itemID="{38AB8DE4-FD9B-4166-BEC3-3F1753596133}">
  <ds:schemaRefs/>
</ds:datastoreItem>
</file>

<file path=customXml/itemProps9.xml><?xml version="1.0" encoding="utf-8"?>
<ds:datastoreItem xmlns:ds="http://schemas.openxmlformats.org/officeDocument/2006/customXml" ds:itemID="{D8097D0C-BE3E-4AEC-9593-65CFCCB192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SIM_PPT_2007_16x9_DEU_V2_0_0_BASIC.pptx</Template>
  <TotalTime>4322</TotalTime>
  <Words>534</Words>
  <Application>Microsoft Office PowerPoint</Application>
  <PresentationFormat>自定义</PresentationFormat>
  <Paragraphs>145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Aparajita</vt:lpstr>
      <vt:lpstr>Arial Unicode MS</vt:lpstr>
      <vt:lpstr>Gulim</vt:lpstr>
      <vt:lpstr>Lato</vt:lpstr>
      <vt:lpstr>ＭＳ Ｐゴシック</vt:lpstr>
      <vt:lpstr>ＭＳ Ｐゴシック</vt:lpstr>
      <vt:lpstr>ヒラギノ角ゴ Pro W3</vt:lpstr>
      <vt:lpstr>微软雅黑</vt:lpstr>
      <vt:lpstr>楷体</vt:lpstr>
      <vt:lpstr>Arial</vt:lpstr>
      <vt:lpstr>Calibri</vt:lpstr>
      <vt:lpstr>Wingdings</vt:lpstr>
      <vt:lpstr>Siemens 2016 – 16:9</vt:lpstr>
      <vt:lpstr>Acrobat Document</vt:lpstr>
      <vt:lpstr>西门子Mentor DRS360 AD LoLa介绍1  中国区ABU工程技术中心-侯勇</vt:lpstr>
      <vt:lpstr>DRS360™ 四大IP 之： LoLa低延迟数据处理框架</vt:lpstr>
      <vt:lpstr>DRS360™四大IP 之：LoLa -  软件架构图 </vt:lpstr>
      <vt:lpstr>DRS360™四大IP 之：LoLa：自动生成代码 Auto generated Code</vt:lpstr>
      <vt:lpstr>LoLa: Hello world Node: Auto generate code-1</vt:lpstr>
      <vt:lpstr>LoLa: Hello world Node: Auto generate code-2</vt:lpstr>
      <vt:lpstr>PowerPoint 演示文稿</vt:lpstr>
      <vt:lpstr>LoLa: LoLaMessage: message pool init and allocate-1</vt:lpstr>
      <vt:lpstr>LoLa: LoLaMessage: message structure</vt:lpstr>
      <vt:lpstr>LoLa: Hello World: lola_init()</vt:lpstr>
      <vt:lpstr>LoLa: Hello World: lola_run()</vt:lpstr>
      <vt:lpstr>LoLa: Hello World - Startup</vt:lpstr>
      <vt:lpstr>LoLa Message: send message: outPorts</vt:lpstr>
      <vt:lpstr>LoLa Message: Handle message: inPorts</vt:lpstr>
      <vt:lpstr>LoLa Message data structure-2</vt:lpstr>
    </vt:vector>
  </TitlesOfParts>
  <Company>SIEMENS AG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Zimmerlee, Susan (DF PL LCS PMT ENT)</dc:creator>
  <cp:lastModifiedBy>Yang, Wenyou</cp:lastModifiedBy>
  <cp:revision>585</cp:revision>
  <cp:lastPrinted>2019-04-26T02:19:45Z</cp:lastPrinted>
  <dcterms:created xsi:type="dcterms:W3CDTF">2006-04-07T10:01:45Z</dcterms:created>
  <dcterms:modified xsi:type="dcterms:W3CDTF">2019-09-12T00:54:17Z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February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1.1</vt:lpwstr>
  </property>
</Properties>
</file>